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sldIdLst>
    <p:sldId id="256" r:id="rId6"/>
    <p:sldId id="257" r:id="rId7"/>
    <p:sldId id="258"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465B"/>
    <a:srgbClr val="4E6475"/>
    <a:srgbClr val="162C41"/>
    <a:srgbClr val="2D4358"/>
    <a:srgbClr val="192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it-IT"/>
              <a:t>Fare clic per modificare lo stile del titolo dello schema</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7/25/2025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20022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7/25/2025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48057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it-IT"/>
              <a:t>Fare clic per modificare lo stile del titolo dello schema</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7/25/2025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76994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7/25/2025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6086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7/25/2025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55661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7/25/2025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775813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7/25/2025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926012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7/25/2025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869894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7/25/2025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95982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7/25/2025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210692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7/25/2025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3209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7/25/2025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008704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7/25/2025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02273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7/25/2025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46275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7/25/2025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150201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it-IT"/>
              <a:t>Fare clic per modificare lo stile del titolo dello schema</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7/25/2025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569989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7/25/2025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398161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it-IT"/>
              <a:t>Fare clic per modificare lo stile del titolo dello schema</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7/25/2025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3643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it-IT"/>
              <a:t>Fare clic per modificare lo stile del titolo dello schema</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7/25/2025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407978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7/25/2025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00848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it-IT"/>
              <a:t>Fare clic per modificare lo stile del titolo dello schema</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7/25/2025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11638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it-IT"/>
              <a:t>Fare clic per modificare lo stile del titolo dello schema</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7/25/2025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8692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7/25/2025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5362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7/25/2025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a:t>
            </a:fld>
            <a:endParaRPr lang="en-US"/>
          </a:p>
        </p:txBody>
      </p:sp>
    </p:spTree>
    <p:extLst>
      <p:ext uri="{BB962C8B-B14F-4D97-AF65-F5344CB8AC3E}">
        <p14:creationId xmlns:p14="http://schemas.microsoft.com/office/powerpoint/2010/main" val="10606970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Luci tremolanti">
            <a:extLst>
              <a:ext uri="{FF2B5EF4-FFF2-40B4-BE49-F238E27FC236}">
                <a16:creationId xmlns:a16="http://schemas.microsoft.com/office/drawing/2014/main" id="{A6954F75-E57B-F0CC-F3B7-FA2D6077E5D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1"/>
            <a:ext cx="12191980" cy="6858000"/>
          </a:xfrm>
          <a:prstGeom prst="rect">
            <a:avLst/>
          </a:prstGeom>
        </p:spPr>
      </p:pic>
      <p:sp>
        <p:nvSpPr>
          <p:cNvPr id="20" name="Rectangle 19">
            <a:extLst>
              <a:ext uri="{FF2B5EF4-FFF2-40B4-BE49-F238E27FC236}">
                <a16:creationId xmlns:a16="http://schemas.microsoft.com/office/drawing/2014/main" id="{B1ACE4AF-84DA-48B2-A249-C353FC933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43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7438C99-80C9-EFBA-9EDE-D762D8C4D483}"/>
              </a:ext>
            </a:extLst>
          </p:cNvPr>
          <p:cNvSpPr>
            <a:spLocks noGrp="1"/>
          </p:cNvSpPr>
          <p:nvPr>
            <p:ph type="ctrTitle"/>
          </p:nvPr>
        </p:nvSpPr>
        <p:spPr>
          <a:xfrm>
            <a:off x="704088" y="908794"/>
            <a:ext cx="10897977" cy="1000980"/>
          </a:xfrm>
        </p:spPr>
        <p:txBody>
          <a:bodyPr>
            <a:normAutofit/>
          </a:bodyPr>
          <a:lstStyle/>
          <a:p>
            <a:r>
              <a:rPr lang="it-IT" b="1" dirty="0" err="1">
                <a:solidFill>
                  <a:srgbClr val="4E6475"/>
                </a:solidFill>
                <a:latin typeface="Bahnschrift" panose="020B0502040204020203" pitchFamily="34" charset="0"/>
              </a:rPr>
              <a:t>nIGHTLIGHT</a:t>
            </a:r>
            <a:endParaRPr lang="it-IT" b="1" dirty="0">
              <a:solidFill>
                <a:srgbClr val="4E6475"/>
              </a:solidFill>
              <a:latin typeface="Bahnschrift" panose="020B0502040204020203" pitchFamily="34" charset="0"/>
            </a:endParaRPr>
          </a:p>
        </p:txBody>
      </p:sp>
      <p:sp>
        <p:nvSpPr>
          <p:cNvPr id="3" name="Sottotitolo 2">
            <a:extLst>
              <a:ext uri="{FF2B5EF4-FFF2-40B4-BE49-F238E27FC236}">
                <a16:creationId xmlns:a16="http://schemas.microsoft.com/office/drawing/2014/main" id="{19E4440B-8131-AD63-DDD6-E50405CB54DA}"/>
              </a:ext>
            </a:extLst>
          </p:cNvPr>
          <p:cNvSpPr>
            <a:spLocks noGrp="1"/>
          </p:cNvSpPr>
          <p:nvPr>
            <p:ph type="subTitle" idx="1"/>
          </p:nvPr>
        </p:nvSpPr>
        <p:spPr>
          <a:xfrm>
            <a:off x="704088" y="1715090"/>
            <a:ext cx="10163175" cy="449465"/>
          </a:xfrm>
        </p:spPr>
        <p:txBody>
          <a:bodyPr anchor="t">
            <a:normAutofit/>
          </a:bodyPr>
          <a:lstStyle/>
          <a:p>
            <a:r>
              <a:rPr lang="it-IT" dirty="0">
                <a:solidFill>
                  <a:srgbClr val="162C41"/>
                </a:solidFill>
                <a:latin typeface="Aptos SemiBold" panose="020F0502020204030204" pitchFamily="34" charset="0"/>
              </a:rPr>
              <a:t>Anello LED ad Accensione Dinamica</a:t>
            </a:r>
          </a:p>
        </p:txBody>
      </p:sp>
      <p:cxnSp>
        <p:nvCxnSpPr>
          <p:cNvPr id="22" name="Straight Connector 21">
            <a:extLst>
              <a:ext uri="{FF2B5EF4-FFF2-40B4-BE49-F238E27FC236}">
                <a16:creationId xmlns:a16="http://schemas.microsoft.com/office/drawing/2014/main" id="{68AD3D95-31CF-4915-A025-B56738D8CC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8638"/>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A55FC2D0-8B5F-A41E-0328-64477E03A3D6}"/>
              </a:ext>
            </a:extLst>
          </p:cNvPr>
          <p:cNvSpPr txBox="1"/>
          <p:nvPr/>
        </p:nvSpPr>
        <p:spPr>
          <a:xfrm>
            <a:off x="8957187" y="0"/>
            <a:ext cx="3234813" cy="923330"/>
          </a:xfrm>
          <a:prstGeom prst="rect">
            <a:avLst/>
          </a:prstGeom>
          <a:noFill/>
        </p:spPr>
        <p:txBody>
          <a:bodyPr wrap="square" rtlCol="0">
            <a:spAutoFit/>
          </a:bodyPr>
          <a:lstStyle/>
          <a:p>
            <a:pPr algn="r"/>
            <a:r>
              <a:rPr lang="it-IT" dirty="0">
                <a:solidFill>
                  <a:srgbClr val="162C41"/>
                </a:solidFill>
                <a:latin typeface="Aptos SemiBold" panose="020B0004020202020204" pitchFamily="34" charset="0"/>
              </a:rPr>
              <a:t>ARENA LETIZIA</a:t>
            </a:r>
            <a:br>
              <a:rPr lang="it-IT" dirty="0">
                <a:solidFill>
                  <a:srgbClr val="162C41"/>
                </a:solidFill>
                <a:latin typeface="Aptos SemiBold" panose="020B0004020202020204" pitchFamily="34" charset="0"/>
              </a:rPr>
            </a:br>
            <a:r>
              <a:rPr lang="it-IT" dirty="0">
                <a:solidFill>
                  <a:srgbClr val="162C41"/>
                </a:solidFill>
                <a:latin typeface="Aptos SemiBold" panose="020B0004020202020204" pitchFamily="34" charset="0"/>
              </a:rPr>
              <a:t>FERRARA LEONARDO</a:t>
            </a:r>
          </a:p>
          <a:p>
            <a:pPr algn="r"/>
            <a:r>
              <a:rPr lang="it-IT" dirty="0">
                <a:solidFill>
                  <a:srgbClr val="162C41"/>
                </a:solidFill>
                <a:latin typeface="Aptos SemiBold" panose="020B0004020202020204" pitchFamily="34" charset="0"/>
              </a:rPr>
              <a:t>RUSSO DAVIDE</a:t>
            </a:r>
          </a:p>
        </p:txBody>
      </p:sp>
    </p:spTree>
    <p:extLst>
      <p:ext uri="{BB962C8B-B14F-4D97-AF65-F5344CB8AC3E}">
        <p14:creationId xmlns:p14="http://schemas.microsoft.com/office/powerpoint/2010/main" val="30904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EA9E3C8-D3DE-8C12-4C4C-7315EE8913B4}"/>
              </a:ext>
            </a:extLst>
          </p:cNvPr>
          <p:cNvSpPr>
            <a:spLocks noGrp="1"/>
          </p:cNvSpPr>
          <p:nvPr>
            <p:ph idx="1"/>
          </p:nvPr>
        </p:nvSpPr>
        <p:spPr/>
        <p:txBody>
          <a:bodyPr/>
          <a:lstStyle/>
          <a:p>
            <a:pPr marL="0" indent="0">
              <a:buNone/>
            </a:pPr>
            <a:r>
              <a:rPr lang="it-IT" dirty="0">
                <a:solidFill>
                  <a:srgbClr val="30465B"/>
                </a:solidFill>
                <a:latin typeface="Aptos SemiBold" panose="020B0004020202020204" pitchFamily="34" charset="0"/>
              </a:rPr>
              <a:t>Il codice riportato contiene le funzioni necessarie al funzionamento dell’anello LED WS2812. In particolare:</a:t>
            </a:r>
          </a:p>
          <a:p>
            <a:r>
              <a:rPr lang="it-IT" b="1" dirty="0" err="1">
                <a:solidFill>
                  <a:srgbClr val="30465B"/>
                </a:solidFill>
                <a:latin typeface="Cascadia Mono" panose="020B0609020000020004" pitchFamily="49" charset="0"/>
                <a:cs typeface="Cascadia Mono" panose="020B0609020000020004" pitchFamily="49" charset="0"/>
              </a:rPr>
              <a:t>build_pwm_buffer</a:t>
            </a:r>
            <a:r>
              <a:rPr lang="it-IT" dirty="0">
                <a:solidFill>
                  <a:srgbClr val="30465B"/>
                </a:solidFill>
                <a:latin typeface="Aptos SemiBold" panose="020B0004020202020204" pitchFamily="34" charset="0"/>
              </a:rPr>
              <a:t>. Questa funzione acquisisce un array di valori di colore a 32 bit e converte ciascun bit di ogni colore in un pattern di temporizzazione da memorizzare in un buffer; il buffer verrà poi svuotato per avviare un trasferimento mediante DMA, che passerà l’ampiezza di ogni impulso al registro CCR1 del timer creando la giusta sequenza di durate lunghe/brevi per ogni bit di ogni LED.</a:t>
            </a:r>
          </a:p>
          <a:p>
            <a:r>
              <a:rPr lang="it-IT" b="1" dirty="0">
                <a:solidFill>
                  <a:srgbClr val="30465B"/>
                </a:solidFill>
                <a:latin typeface="Cascadia Mono" panose="020B0609020000020004" pitchFamily="49" charset="0"/>
                <a:cs typeface="Cascadia Mono" panose="020B0609020000020004" pitchFamily="49" charset="0"/>
              </a:rPr>
              <a:t>WS2812_Send</a:t>
            </a:r>
            <a:r>
              <a:rPr lang="it-IT" dirty="0">
                <a:solidFill>
                  <a:srgbClr val="30465B"/>
                </a:solidFill>
                <a:latin typeface="Aptos SemiBold" panose="020B0004020202020204" pitchFamily="34" charset="0"/>
              </a:rPr>
              <a:t>. Questa funzione manda il frame all’anello usando l’onda PWM generata dal timer che era stato caricato precedentemente con i valori passati dal DMA.</a:t>
            </a:r>
          </a:p>
          <a:p>
            <a:r>
              <a:rPr lang="it-IT" b="1" dirty="0" err="1">
                <a:solidFill>
                  <a:srgbClr val="30465B"/>
                </a:solidFill>
                <a:latin typeface="Cascadia Mono" panose="020B0609020000020004" pitchFamily="49" charset="0"/>
                <a:cs typeface="Cascadia Mono" panose="020B0609020000020004" pitchFamily="49" charset="0"/>
              </a:rPr>
              <a:t>HAL_TIM_PWM_PulseFinishedCallback</a:t>
            </a:r>
            <a:r>
              <a:rPr lang="it-IT" dirty="0">
                <a:solidFill>
                  <a:srgbClr val="30465B"/>
                </a:solidFill>
                <a:latin typeface="Aptos SemiBold" panose="020B0004020202020204" pitchFamily="34" charset="0"/>
              </a:rPr>
              <a:t>. Funzione invocata quando il DMA termina il trasferimento dell’onda PWM per pilotare i LED mediante timer.</a:t>
            </a:r>
          </a:p>
        </p:txBody>
      </p:sp>
      <p:sp>
        <p:nvSpPr>
          <p:cNvPr id="4" name="Titolo 1">
            <a:extLst>
              <a:ext uri="{FF2B5EF4-FFF2-40B4-BE49-F238E27FC236}">
                <a16:creationId xmlns:a16="http://schemas.microsoft.com/office/drawing/2014/main" id="{573D23BE-ECBE-2701-8F31-AA24A88AE3B8}"/>
              </a:ext>
            </a:extLst>
          </p:cNvPr>
          <p:cNvSpPr txBox="1">
            <a:spLocks/>
          </p:cNvSpPr>
          <p:nvPr/>
        </p:nvSpPr>
        <p:spPr>
          <a:xfrm>
            <a:off x="465292" y="583644"/>
            <a:ext cx="10653713" cy="113188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cap="all" spc="30" baseline="0">
                <a:solidFill>
                  <a:schemeClr val="tx1"/>
                </a:solidFill>
                <a:latin typeface="+mj-lt"/>
                <a:ea typeface="+mj-ea"/>
                <a:cs typeface="+mj-cs"/>
              </a:defRPr>
            </a:lvl1pPr>
          </a:lstStyle>
          <a:p>
            <a:r>
              <a:rPr lang="it-IT" dirty="0">
                <a:solidFill>
                  <a:srgbClr val="4E6475"/>
                </a:solidFill>
                <a:latin typeface="Bahnschrift" panose="020B0502040204020203" pitchFamily="34" charset="0"/>
              </a:rPr>
              <a:t>CODICE ANELLO LED WS2812</a:t>
            </a:r>
          </a:p>
        </p:txBody>
      </p:sp>
    </p:spTree>
    <p:extLst>
      <p:ext uri="{BB962C8B-B14F-4D97-AF65-F5344CB8AC3E}">
        <p14:creationId xmlns:p14="http://schemas.microsoft.com/office/powerpoint/2010/main" val="379182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C245D8B-DBC2-D4E8-55AD-EDCB4091E86E}"/>
              </a:ext>
            </a:extLst>
          </p:cNvPr>
          <p:cNvPicPr>
            <a:picLocks noGrp="1" noChangeAspect="1"/>
          </p:cNvPicPr>
          <p:nvPr>
            <p:ph idx="1"/>
          </p:nvPr>
        </p:nvPicPr>
        <p:blipFill>
          <a:blip r:embed="rId2"/>
          <a:stretch>
            <a:fillRect/>
          </a:stretch>
        </p:blipFill>
        <p:spPr>
          <a:xfrm>
            <a:off x="401296" y="1827412"/>
            <a:ext cx="11389408" cy="2556805"/>
          </a:xfrm>
        </p:spPr>
      </p:pic>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71292ED3-45FC-042C-8C35-C9C5203822F6}"/>
                  </a:ext>
                </a:extLst>
              </p:cNvPr>
              <p:cNvSpPr txBox="1"/>
              <p:nvPr/>
            </p:nvSpPr>
            <p:spPr>
              <a:xfrm>
                <a:off x="385011" y="4892842"/>
                <a:ext cx="11194476" cy="1323439"/>
              </a:xfrm>
              <a:prstGeom prst="rect">
                <a:avLst/>
              </a:prstGeom>
              <a:noFill/>
            </p:spPr>
            <p:txBody>
              <a:bodyPr wrap="square" rtlCol="0">
                <a:spAutoFit/>
              </a:bodyPr>
              <a:lstStyle/>
              <a:p>
                <a:r>
                  <a:rPr lang="it-IT" sz="2000" dirty="0">
                    <a:solidFill>
                      <a:srgbClr val="30465B"/>
                    </a:solidFill>
                    <a:latin typeface="Aptos SemiBold" panose="020B0004020202020204" pitchFamily="34" charset="0"/>
                  </a:rPr>
                  <a:t>Il codice riportato contiene le funzioni necessarie al funzionamento del sensore di luminosità BH1750. In particolare:</a:t>
                </a:r>
              </a:p>
              <a:p>
                <a:pPr marL="285750" indent="-285750">
                  <a:buFont typeface="Arial" panose="020B0604020202020204" pitchFamily="34" charset="0"/>
                  <a:buChar char="•"/>
                </a:pPr>
                <a:r>
                  <a:rPr lang="it-IT" sz="2000" b="1" dirty="0">
                    <a:solidFill>
                      <a:srgbClr val="30465B"/>
                    </a:solidFill>
                    <a:latin typeface="Cascadia Mono" panose="020B0609020000020004" pitchFamily="49" charset="0"/>
                    <a:cs typeface="Cascadia Mono" panose="020B0609020000020004" pitchFamily="49" charset="0"/>
                  </a:rPr>
                  <a:t>BH1750_ReadLight</a:t>
                </a:r>
                <a:r>
                  <a:rPr lang="it-IT" sz="2000" dirty="0">
                    <a:solidFill>
                      <a:srgbClr val="30465B"/>
                    </a:solidFill>
                    <a:latin typeface="Aptos SemiBold" panose="020B0004020202020204" pitchFamily="34" charset="0"/>
                  </a:rPr>
                  <a:t>. Questa funzione acquisisce il valore di intensità luminosa mediante un interfaccia </a:t>
                </a:r>
                <a14:m>
                  <m:oMath xmlns:m="http://schemas.openxmlformats.org/officeDocument/2006/math">
                    <m:sSup>
                      <m:sSupPr>
                        <m:ctrlPr>
                          <a:rPr lang="it-IT" sz="2000" b="0" i="1" smtClean="0">
                            <a:solidFill>
                              <a:srgbClr val="30465B"/>
                            </a:solidFill>
                            <a:latin typeface="Cambria Math" panose="02040503050406030204" pitchFamily="18" charset="0"/>
                          </a:rPr>
                        </m:ctrlPr>
                      </m:sSupPr>
                      <m:e>
                        <m:r>
                          <a:rPr lang="it-IT" sz="2000" b="0" i="1" smtClean="0">
                            <a:solidFill>
                              <a:srgbClr val="30465B"/>
                            </a:solidFill>
                            <a:latin typeface="Cambria Math" panose="02040503050406030204" pitchFamily="18" charset="0"/>
                          </a:rPr>
                          <m:t>𝐼</m:t>
                        </m:r>
                      </m:e>
                      <m:sup>
                        <m:r>
                          <a:rPr lang="it-IT" sz="2000" b="0" i="1" smtClean="0">
                            <a:solidFill>
                              <a:srgbClr val="30465B"/>
                            </a:solidFill>
                            <a:latin typeface="Cambria Math" panose="02040503050406030204" pitchFamily="18" charset="0"/>
                          </a:rPr>
                          <m:t>2</m:t>
                        </m:r>
                      </m:sup>
                    </m:sSup>
                    <m:r>
                      <a:rPr lang="it-IT" sz="2000" b="0" i="1" smtClean="0">
                        <a:solidFill>
                          <a:srgbClr val="30465B"/>
                        </a:solidFill>
                        <a:latin typeface="Cambria Math" panose="02040503050406030204" pitchFamily="18" charset="0"/>
                      </a:rPr>
                      <m:t>𝐶</m:t>
                    </m:r>
                  </m:oMath>
                </a14:m>
                <a:r>
                  <a:rPr lang="it-IT" sz="2000" dirty="0">
                    <a:solidFill>
                      <a:srgbClr val="30465B"/>
                    </a:solidFill>
                    <a:latin typeface="Aptos SemiBold" panose="020B0004020202020204" pitchFamily="34" charset="0"/>
                  </a:rPr>
                  <a:t> e genera un valore a 16 bit che rappresenta la luminosità in lux.</a:t>
                </a:r>
              </a:p>
            </p:txBody>
          </p:sp>
        </mc:Choice>
        <mc:Fallback>
          <p:sp>
            <p:nvSpPr>
              <p:cNvPr id="6" name="CasellaDiTesto 5">
                <a:extLst>
                  <a:ext uri="{FF2B5EF4-FFF2-40B4-BE49-F238E27FC236}">
                    <a16:creationId xmlns:a16="http://schemas.microsoft.com/office/drawing/2014/main" id="{71292ED3-45FC-042C-8C35-C9C5203822F6}"/>
                  </a:ext>
                </a:extLst>
              </p:cNvPr>
              <p:cNvSpPr txBox="1">
                <a:spLocks noRot="1" noChangeAspect="1" noMove="1" noResize="1" noEditPoints="1" noAdjustHandles="1" noChangeArrowheads="1" noChangeShapeType="1" noTextEdit="1"/>
              </p:cNvSpPr>
              <p:nvPr/>
            </p:nvSpPr>
            <p:spPr>
              <a:xfrm>
                <a:off x="385011" y="4892842"/>
                <a:ext cx="11194476" cy="1323439"/>
              </a:xfrm>
              <a:prstGeom prst="rect">
                <a:avLst/>
              </a:prstGeom>
              <a:blipFill>
                <a:blip r:embed="rId3"/>
                <a:stretch>
                  <a:fillRect l="-544" t="-2765" b="-7834"/>
                </a:stretch>
              </a:blipFill>
            </p:spPr>
            <p:txBody>
              <a:bodyPr/>
              <a:lstStyle/>
              <a:p>
                <a:r>
                  <a:rPr lang="it-IT">
                    <a:noFill/>
                  </a:rPr>
                  <a:t> </a:t>
                </a:r>
              </a:p>
            </p:txBody>
          </p:sp>
        </mc:Fallback>
      </mc:AlternateContent>
      <p:sp>
        <p:nvSpPr>
          <p:cNvPr id="7" name="Titolo 1">
            <a:extLst>
              <a:ext uri="{FF2B5EF4-FFF2-40B4-BE49-F238E27FC236}">
                <a16:creationId xmlns:a16="http://schemas.microsoft.com/office/drawing/2014/main" id="{F7105F35-80A7-ABBD-D580-D7D0B405EFE1}"/>
              </a:ext>
            </a:extLst>
          </p:cNvPr>
          <p:cNvSpPr txBox="1">
            <a:spLocks/>
          </p:cNvSpPr>
          <p:nvPr/>
        </p:nvSpPr>
        <p:spPr>
          <a:xfrm>
            <a:off x="465292" y="583644"/>
            <a:ext cx="10653713" cy="113188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cap="all" spc="30" baseline="0">
                <a:solidFill>
                  <a:schemeClr val="tx1"/>
                </a:solidFill>
                <a:latin typeface="+mj-lt"/>
                <a:ea typeface="+mj-ea"/>
                <a:cs typeface="+mj-cs"/>
              </a:defRPr>
            </a:lvl1pPr>
          </a:lstStyle>
          <a:p>
            <a:r>
              <a:rPr lang="it-IT" dirty="0">
                <a:solidFill>
                  <a:srgbClr val="4E6475"/>
                </a:solidFill>
                <a:latin typeface="Bahnschrift" panose="020B0502040204020203" pitchFamily="34" charset="0"/>
              </a:rPr>
              <a:t>CODICE SENSORE DI LUMINOSITÀ BH1750</a:t>
            </a:r>
          </a:p>
        </p:txBody>
      </p:sp>
    </p:spTree>
    <p:extLst>
      <p:ext uri="{BB962C8B-B14F-4D97-AF65-F5344CB8AC3E}">
        <p14:creationId xmlns:p14="http://schemas.microsoft.com/office/powerpoint/2010/main" val="387320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3B8E8F04-9231-2236-2947-B67702F9814D}"/>
              </a:ext>
            </a:extLst>
          </p:cNvPr>
          <p:cNvSpPr>
            <a:spLocks noGrp="1"/>
          </p:cNvSpPr>
          <p:nvPr>
            <p:ph idx="1"/>
          </p:nvPr>
        </p:nvSpPr>
        <p:spPr>
          <a:xfrm>
            <a:off x="622479" y="1487227"/>
            <a:ext cx="11294649" cy="4645152"/>
          </a:xfrm>
        </p:spPr>
        <p:txBody>
          <a:bodyPr>
            <a:normAutofit/>
          </a:bodyPr>
          <a:lstStyle/>
          <a:p>
            <a:pPr marL="0" indent="0">
              <a:lnSpc>
                <a:spcPct val="110000"/>
              </a:lnSpc>
              <a:buNone/>
            </a:pPr>
            <a:r>
              <a:rPr lang="it-IT" sz="1800" dirty="0">
                <a:solidFill>
                  <a:srgbClr val="30465B"/>
                </a:solidFill>
                <a:latin typeface="Aptos SemiBold" panose="020B0004020202020204" pitchFamily="34" charset="0"/>
              </a:rPr>
              <a:t>L’I2C è un protocollo sincrono (dispone di una linea di clock) che utilizza solo due linee di comunicazione (clock e dati). Nel caso in questione la comunicazione avviene tra un singolo master (il microcontrollore) ed un singolo slave (il sensore BH1750). Il master avvia la comunicazione con una condizione di start: abbassa la linea SDA mentre SCL è alto, indicando che sta per iniziare una trasmissione; successivamente invia 7 bit che rappresentano l’indirizzo dello slave che vuole contattare, ed un ultimo bit che indica l’azione da svolgere (0 se vuole scrivere 1 se vuole leggere). Se lo slave legge il proprio indirizzo invia un bit di ACK e da qui inizia l’effettivo trasferimento di dati: lo slave invia i dati ed il master risponde con un ACK ad ogni byte ricevuto. Infine, il master invia uno STOP alzando SDA mentre SCL è alto per indicare che la trasmissione si è conclusa. Si noti che le linee SDA e SCL sono open-drain, per cui i dispositivi possono solo metterle a 0.</a:t>
            </a:r>
          </a:p>
          <a:p>
            <a:pPr marL="0" indent="0">
              <a:lnSpc>
                <a:spcPct val="110000"/>
              </a:lnSpc>
              <a:buNone/>
            </a:pPr>
            <a:endParaRPr lang="it-IT" sz="1800" dirty="0">
              <a:solidFill>
                <a:srgbClr val="30465B"/>
              </a:solidFill>
              <a:latin typeface="Aptos SemiBold" panose="020B0004020202020204" pitchFamily="34" charset="0"/>
            </a:endParaRPr>
          </a:p>
        </p:txBody>
      </p:sp>
      <p:pic>
        <p:nvPicPr>
          <p:cNvPr id="5" name="Immagine 4" descr="Immagine che contiene linea, diagramma, Carattere, schermata&#10;&#10;Il contenuto generato dall'IA potrebbe non essere corretto.">
            <a:extLst>
              <a:ext uri="{FF2B5EF4-FFF2-40B4-BE49-F238E27FC236}">
                <a16:creationId xmlns:a16="http://schemas.microsoft.com/office/drawing/2014/main" id="{6EFCEC4F-A22A-A444-5575-4157807C9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341" y="4349309"/>
            <a:ext cx="8693318" cy="2042928"/>
          </a:xfrm>
          <a:prstGeom prst="rect">
            <a:avLst/>
          </a:prstGeom>
        </p:spPr>
      </p:pic>
      <p:sp>
        <p:nvSpPr>
          <p:cNvPr id="7" name="Titolo 1">
            <a:extLst>
              <a:ext uri="{FF2B5EF4-FFF2-40B4-BE49-F238E27FC236}">
                <a16:creationId xmlns:a16="http://schemas.microsoft.com/office/drawing/2014/main" id="{1D906E3B-16E8-2585-092B-C4496EC05CFA}"/>
              </a:ext>
            </a:extLst>
          </p:cNvPr>
          <p:cNvSpPr txBox="1">
            <a:spLocks/>
          </p:cNvSpPr>
          <p:nvPr/>
        </p:nvSpPr>
        <p:spPr>
          <a:xfrm>
            <a:off x="465292" y="583644"/>
            <a:ext cx="10653713" cy="113188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cap="all" spc="30" baseline="0">
                <a:solidFill>
                  <a:schemeClr val="tx1"/>
                </a:solidFill>
                <a:latin typeface="+mj-lt"/>
                <a:ea typeface="+mj-ea"/>
                <a:cs typeface="+mj-cs"/>
              </a:defRPr>
            </a:lvl1pPr>
          </a:lstStyle>
          <a:p>
            <a:r>
              <a:rPr lang="it-IT" dirty="0">
                <a:solidFill>
                  <a:srgbClr val="4E6475"/>
                </a:solidFill>
                <a:latin typeface="Bahnschrift" panose="020B0502040204020203" pitchFamily="34" charset="0"/>
              </a:rPr>
              <a:t>PROTOCOLLO I2C</a:t>
            </a:r>
          </a:p>
        </p:txBody>
      </p:sp>
    </p:spTree>
    <p:extLst>
      <p:ext uri="{BB962C8B-B14F-4D97-AF65-F5344CB8AC3E}">
        <p14:creationId xmlns:p14="http://schemas.microsoft.com/office/powerpoint/2010/main" val="191796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3926A1-F94F-7A64-7489-C3BF4E836E55}"/>
              </a:ext>
            </a:extLst>
          </p:cNvPr>
          <p:cNvSpPr>
            <a:spLocks noGrp="1"/>
          </p:cNvSpPr>
          <p:nvPr>
            <p:ph type="title"/>
          </p:nvPr>
        </p:nvSpPr>
        <p:spPr>
          <a:xfrm>
            <a:off x="602816" y="0"/>
            <a:ext cx="4621553" cy="1360728"/>
          </a:xfrm>
        </p:spPr>
        <p:txBody>
          <a:bodyPr anchor="b">
            <a:normAutofit/>
          </a:bodyPr>
          <a:lstStyle/>
          <a:p>
            <a:r>
              <a:rPr lang="it-IT" sz="4000" dirty="0">
                <a:solidFill>
                  <a:srgbClr val="4E6475"/>
                </a:solidFill>
                <a:latin typeface="Bahnschrift" panose="020B0502040204020203" pitchFamily="34" charset="0"/>
              </a:rPr>
              <a:t>CODICE MAIN</a:t>
            </a:r>
          </a:p>
        </p:txBody>
      </p:sp>
      <p:sp>
        <p:nvSpPr>
          <p:cNvPr id="3" name="Segnaposto contenuto 2">
            <a:extLst>
              <a:ext uri="{FF2B5EF4-FFF2-40B4-BE49-F238E27FC236}">
                <a16:creationId xmlns:a16="http://schemas.microsoft.com/office/drawing/2014/main" id="{0C40A4FD-B998-6657-F5CE-39822D24DFE7}"/>
              </a:ext>
            </a:extLst>
          </p:cNvPr>
          <p:cNvSpPr>
            <a:spLocks noGrp="1"/>
          </p:cNvSpPr>
          <p:nvPr>
            <p:ph idx="1"/>
          </p:nvPr>
        </p:nvSpPr>
        <p:spPr>
          <a:xfrm>
            <a:off x="491613" y="2277583"/>
            <a:ext cx="4227871" cy="4760891"/>
          </a:xfrm>
        </p:spPr>
        <p:txBody>
          <a:bodyPr>
            <a:normAutofit fontScale="92500" lnSpcReduction="20000"/>
          </a:bodyPr>
          <a:lstStyle/>
          <a:p>
            <a:r>
              <a:rPr lang="it-IT" sz="1800" dirty="0" err="1">
                <a:solidFill>
                  <a:srgbClr val="30465B"/>
                </a:solidFill>
                <a:latin typeface="Aptos ExtraBold" panose="020B0004020202020204" pitchFamily="34" charset="0"/>
              </a:rPr>
              <a:t>Main</a:t>
            </a:r>
            <a:r>
              <a:rPr lang="it-IT" sz="1800" dirty="0">
                <a:solidFill>
                  <a:srgbClr val="30465B"/>
                </a:solidFill>
                <a:latin typeface="Aptos ExtraBold" panose="020B0004020202020204" pitchFamily="34" charset="0"/>
              </a:rPr>
              <a:t> Loop</a:t>
            </a:r>
            <a:r>
              <a:rPr lang="it-IT" sz="1800" dirty="0">
                <a:solidFill>
                  <a:srgbClr val="30465B"/>
                </a:solidFill>
                <a:latin typeface="Aptos SemiBold" panose="020B0004020202020204" pitchFamily="34" charset="0"/>
              </a:rPr>
              <a:t>. Il ciclo si occupa di controllare la modalità di esecuzione. Se siamo in DEFAULT MODE e la luminosità si trova all’interno di un range predeterminato, accendiamo le luci, dopodiché, se entro i prossimi 10 secondi non viene rilevato alcun movimento, queste si spegneranno, altrimenti verrà esteso il TIMEOUT. Se siamo in MANUAL OVERRIDE MODE, impostiamo l’accensione delle luci se il pulsante è stato acceso per la prima volta, ignorando da quel momento in poi le rilevazioni del PIR, oppure torniamo alla modalità di default spegnendo le luci se il pulsante era già stato premuto</a:t>
            </a:r>
          </a:p>
          <a:p>
            <a:endParaRPr lang="it-IT" sz="1800" dirty="0">
              <a:solidFill>
                <a:srgbClr val="30465B"/>
              </a:solidFill>
              <a:latin typeface="Aptos SemiBold" panose="020B0004020202020204" pitchFamily="34" charset="0"/>
            </a:endParaRPr>
          </a:p>
          <a:p>
            <a:endParaRPr lang="it-IT" sz="1800" dirty="0">
              <a:solidFill>
                <a:srgbClr val="30465B"/>
              </a:solidFill>
              <a:latin typeface="Aptos SemiBold" panose="020B0004020202020204" pitchFamily="34" charset="0"/>
            </a:endParaRPr>
          </a:p>
        </p:txBody>
      </p:sp>
      <p:pic>
        <p:nvPicPr>
          <p:cNvPr id="5" name="Immagine 4" descr="Immagine che contiene testo, schermata, Carattere, documento&#10;&#10;Il contenuto generato dall'IA potrebbe non essere corretto.">
            <a:extLst>
              <a:ext uri="{FF2B5EF4-FFF2-40B4-BE49-F238E27FC236}">
                <a16:creationId xmlns:a16="http://schemas.microsoft.com/office/drawing/2014/main" id="{DFBEC90F-7F9C-193E-9E9A-D89E99BFCE8D}"/>
              </a:ext>
            </a:extLst>
          </p:cNvPr>
          <p:cNvPicPr>
            <a:picLocks noChangeAspect="1"/>
          </p:cNvPicPr>
          <p:nvPr/>
        </p:nvPicPr>
        <p:blipFill>
          <a:blip r:embed="rId2"/>
          <a:stretch>
            <a:fillRect/>
          </a:stretch>
        </p:blipFill>
        <p:spPr>
          <a:xfrm>
            <a:off x="4448369" y="1366898"/>
            <a:ext cx="7743631" cy="5130154"/>
          </a:xfrm>
          <a:prstGeom prst="rect">
            <a:avLst/>
          </a:prstGeom>
        </p:spPr>
      </p:pic>
      <p:sp>
        <p:nvSpPr>
          <p:cNvPr id="6" name="CasellaDiTesto 5">
            <a:extLst>
              <a:ext uri="{FF2B5EF4-FFF2-40B4-BE49-F238E27FC236}">
                <a16:creationId xmlns:a16="http://schemas.microsoft.com/office/drawing/2014/main" id="{937D5F3B-C79B-A15E-D152-B09C545370AC}"/>
              </a:ext>
            </a:extLst>
          </p:cNvPr>
          <p:cNvSpPr txBox="1"/>
          <p:nvPr/>
        </p:nvSpPr>
        <p:spPr>
          <a:xfrm>
            <a:off x="602816" y="1409058"/>
            <a:ext cx="6096000" cy="646331"/>
          </a:xfrm>
          <a:prstGeom prst="rect">
            <a:avLst/>
          </a:prstGeom>
          <a:noFill/>
        </p:spPr>
        <p:txBody>
          <a:bodyPr wrap="square">
            <a:spAutoFit/>
          </a:bodyPr>
          <a:lstStyle/>
          <a:p>
            <a:pPr marL="0" indent="0">
              <a:buNone/>
            </a:pPr>
            <a:r>
              <a:rPr lang="it-IT" sz="1800" dirty="0">
                <a:solidFill>
                  <a:srgbClr val="30465B"/>
                </a:solidFill>
                <a:latin typeface="Aptos SemiBold" panose="020B0004020202020204" pitchFamily="34" charset="0"/>
              </a:rPr>
              <a:t>La logica del sistema può essere </a:t>
            </a:r>
          </a:p>
          <a:p>
            <a:pPr marL="0" indent="0">
              <a:buNone/>
            </a:pPr>
            <a:r>
              <a:rPr lang="it-IT" dirty="0">
                <a:solidFill>
                  <a:srgbClr val="30465B"/>
                </a:solidFill>
                <a:latin typeface="Aptos SemiBold" panose="020B0004020202020204" pitchFamily="34" charset="0"/>
              </a:rPr>
              <a:t>a</a:t>
            </a:r>
            <a:r>
              <a:rPr lang="it-IT" sz="1800" dirty="0">
                <a:solidFill>
                  <a:srgbClr val="30465B"/>
                </a:solidFill>
                <a:latin typeface="Aptos SemiBold" panose="020B0004020202020204" pitchFamily="34" charset="0"/>
              </a:rPr>
              <a:t>rticolata in due parti:</a:t>
            </a:r>
          </a:p>
        </p:txBody>
      </p:sp>
    </p:spTree>
    <p:extLst>
      <p:ext uri="{BB962C8B-B14F-4D97-AF65-F5344CB8AC3E}">
        <p14:creationId xmlns:p14="http://schemas.microsoft.com/office/powerpoint/2010/main" val="242297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100728F-C036-052F-45C4-CCA7C8433671}"/>
              </a:ext>
            </a:extLst>
          </p:cNvPr>
          <p:cNvSpPr>
            <a:spLocks noGrp="1"/>
          </p:cNvSpPr>
          <p:nvPr>
            <p:ph idx="1"/>
          </p:nvPr>
        </p:nvSpPr>
        <p:spPr>
          <a:xfrm>
            <a:off x="285135" y="1435888"/>
            <a:ext cx="3716593" cy="5394033"/>
          </a:xfrm>
        </p:spPr>
        <p:txBody>
          <a:bodyPr>
            <a:normAutofit fontScale="92500" lnSpcReduction="20000"/>
          </a:bodyPr>
          <a:lstStyle/>
          <a:p>
            <a:r>
              <a:rPr lang="en-US" sz="1800" dirty="0">
                <a:solidFill>
                  <a:srgbClr val="30465B"/>
                </a:solidFill>
                <a:latin typeface="Aptos ExtraBold" panose="020B0004020202020204" pitchFamily="34" charset="0"/>
              </a:rPr>
              <a:t>Callback. </a:t>
            </a:r>
            <a:r>
              <a:rPr lang="en-US" sz="1800" dirty="0" err="1">
                <a:solidFill>
                  <a:srgbClr val="30465B"/>
                </a:solidFill>
                <a:latin typeface="Aptos SemiBold" panose="020B0004020202020204" pitchFamily="34" charset="0"/>
              </a:rPr>
              <a:t>Viene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invocata</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quando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viene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generata</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l’interruzione</a:t>
            </a:r>
            <a:r>
              <a:rPr lang="en-US" sz="1800" dirty="0">
                <a:solidFill>
                  <a:srgbClr val="30465B"/>
                </a:solidFill>
                <a:latin typeface="Aptos SemiBold" panose="020B0004020202020204" pitchFamily="34" charset="0"/>
              </a:rPr>
              <a:t> di uno </a:t>
            </a:r>
            <a:r>
              <a:rPr lang="en-US" sz="1800" dirty="0" err="1">
                <a:solidFill>
                  <a:srgbClr val="30465B"/>
                </a:solidFill>
                <a:latin typeface="Aptos SemiBold" panose="020B0004020202020204" pitchFamily="34" charset="0"/>
              </a:rPr>
              <a:t>dei</a:t>
            </a:r>
            <a:r>
              <a:rPr lang="en-US" sz="1800" dirty="0">
                <a:solidFill>
                  <a:srgbClr val="30465B"/>
                </a:solidFill>
                <a:latin typeface="Aptos SemiBold" panose="020B0004020202020204" pitchFamily="34" charset="0"/>
              </a:rPr>
              <a:t> due pin </a:t>
            </a:r>
            <a:r>
              <a:rPr lang="en-US" sz="1800" dirty="0" err="1">
                <a:solidFill>
                  <a:srgbClr val="30465B"/>
                </a:solidFill>
                <a:latin typeface="Aptos SemiBold" panose="020B0004020202020204" pitchFamily="34" charset="0"/>
              </a:rPr>
              <a:t>su</a:t>
            </a:r>
            <a:r>
              <a:rPr lang="en-US" sz="1800" dirty="0">
                <a:solidFill>
                  <a:srgbClr val="30465B"/>
                </a:solidFill>
                <a:latin typeface="Aptos SemiBold" panose="020B0004020202020204" pitchFamily="34" charset="0"/>
              </a:rPr>
              <a:t> cui </a:t>
            </a:r>
            <a:r>
              <a:rPr lang="en-US" sz="1800" dirty="0" err="1">
                <a:solidFill>
                  <a:srgbClr val="30465B"/>
                </a:solidFill>
                <a:latin typeface="Aptos SemiBold" panose="020B0004020202020204" pitchFamily="34" charset="0"/>
              </a:rPr>
              <a:t>sono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mappati</a:t>
            </a:r>
            <a:r>
              <a:rPr lang="en-US" sz="1800" dirty="0">
                <a:solidFill>
                  <a:srgbClr val="30465B"/>
                </a:solidFill>
                <a:latin typeface="Aptos SemiBold" panose="020B0004020202020204" pitchFamily="34" charset="0"/>
              </a:rPr>
              <a:t> il </a:t>
            </a:r>
            <a:r>
              <a:rPr lang="en-US" sz="1800" dirty="0" err="1">
                <a:solidFill>
                  <a:srgbClr val="30465B"/>
                </a:solidFill>
                <a:latin typeface="Aptos SemiBold" panose="020B0004020202020204" pitchFamily="34" charset="0"/>
              </a:rPr>
              <a:t>pulsante</a:t>
            </a:r>
            <a:r>
              <a:rPr lang="en-US" sz="1800" dirty="0">
                <a:solidFill>
                  <a:srgbClr val="30465B"/>
                </a:solidFill>
                <a:latin typeface="Aptos SemiBold" panose="020B0004020202020204" pitchFamily="34" charset="0"/>
              </a:rPr>
              <a:t> ed il PIR. </a:t>
            </a:r>
            <a:r>
              <a:rPr lang="en-US" sz="1800" dirty="0" err="1">
                <a:solidFill>
                  <a:srgbClr val="30465B"/>
                </a:solidFill>
                <a:latin typeface="Aptos SemiBold" panose="020B0004020202020204" pitchFamily="34" charset="0"/>
              </a:rPr>
              <a:t>Identifica</a:t>
            </a:r>
            <a:r>
              <a:rPr lang="en-US" sz="1800" dirty="0">
                <a:solidFill>
                  <a:srgbClr val="30465B"/>
                </a:solidFill>
                <a:latin typeface="Aptos SemiBold" panose="020B0004020202020204" pitchFamily="34" charset="0"/>
              </a:rPr>
              <a:t> il </a:t>
            </a:r>
            <a:r>
              <a:rPr lang="en-US" sz="1800" dirty="0" err="1">
                <a:solidFill>
                  <a:srgbClr val="30465B"/>
                </a:solidFill>
                <a:latin typeface="Aptos SemiBold" panose="020B0004020202020204" pitchFamily="34" charset="0"/>
              </a:rPr>
              <a:t>dispositivo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responsabile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dell’interruzione</a:t>
            </a:r>
            <a:r>
              <a:rPr lang="en-US" sz="1800" dirty="0">
                <a:solidFill>
                  <a:srgbClr val="30465B"/>
                </a:solidFill>
                <a:latin typeface="Aptos SemiBold" panose="020B0004020202020204" pitchFamily="34" charset="0"/>
              </a:rPr>
              <a:t>. Se è il PIR ad </a:t>
            </a:r>
            <a:r>
              <a:rPr lang="en-US" sz="1800" dirty="0" err="1">
                <a:solidFill>
                  <a:srgbClr val="30465B"/>
                </a:solidFill>
                <a:latin typeface="Aptos SemiBold" panose="020B0004020202020204" pitchFamily="34" charset="0"/>
              </a:rPr>
              <a:t>essere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responsabile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dell’interruzione</a:t>
            </a:r>
            <a:r>
              <a:rPr lang="en-US" sz="1800" dirty="0">
                <a:solidFill>
                  <a:srgbClr val="30465B"/>
                </a:solidFill>
                <a:latin typeface="Aptos SemiBold" panose="020B0004020202020204" pitchFamily="34" charset="0"/>
              </a:rPr>
              <a:t> e il </a:t>
            </a:r>
            <a:r>
              <a:rPr lang="en-US" sz="1800" dirty="0" err="1">
                <a:solidFill>
                  <a:srgbClr val="30465B"/>
                </a:solidFill>
                <a:latin typeface="Aptos SemiBold" panose="020B0004020202020204" pitchFamily="34" charset="0"/>
              </a:rPr>
              <a:t>movimento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si</a:t>
            </a:r>
            <a:r>
              <a:rPr lang="en-US" sz="1800" dirty="0">
                <a:solidFill>
                  <a:srgbClr val="30465B"/>
                </a:solidFill>
                <a:latin typeface="Aptos SemiBold" panose="020B0004020202020204" pitchFamily="34" charset="0"/>
              </a:rPr>
              <a:t> è </a:t>
            </a:r>
            <a:r>
              <a:rPr lang="en-US" sz="1800" dirty="0" err="1">
                <a:solidFill>
                  <a:srgbClr val="30465B"/>
                </a:solidFill>
                <a:latin typeface="Aptos SemiBold" panose="020B0004020202020204" pitchFamily="34" charset="0"/>
              </a:rPr>
              <a:t>verificato</a:t>
            </a:r>
            <a:r>
              <a:rPr lang="en-US" sz="1800" dirty="0">
                <a:solidFill>
                  <a:srgbClr val="30465B"/>
                </a:solidFill>
                <a:latin typeface="Aptos SemiBold" panose="020B0004020202020204" pitchFamily="34" charset="0"/>
              </a:rPr>
              <a:t> dopo un tempo di DEBOUNCE (200 </a:t>
            </a:r>
            <a:r>
              <a:rPr lang="en-US" sz="1800" dirty="0" err="1">
                <a:solidFill>
                  <a:srgbClr val="30465B"/>
                </a:solidFill>
                <a:latin typeface="Aptos SemiBold" panose="020B0004020202020204" pitchFamily="34" charset="0"/>
              </a:rPr>
              <a:t>ms</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quest’ultimo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verrà</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registrato</a:t>
            </a:r>
            <a:r>
              <a:rPr lang="en-US" sz="1800" dirty="0">
                <a:solidFill>
                  <a:srgbClr val="30465B"/>
                </a:solidFill>
                <a:latin typeface="Aptos SemiBold" panose="020B0004020202020204" pitchFamily="34" charset="0"/>
              </a:rPr>
              <a:t>. Se è il </a:t>
            </a:r>
            <a:r>
              <a:rPr lang="en-US" sz="1800" dirty="0" err="1">
                <a:solidFill>
                  <a:srgbClr val="30465B"/>
                </a:solidFill>
                <a:latin typeface="Aptos SemiBold" panose="020B0004020202020204" pitchFamily="34" charset="0"/>
              </a:rPr>
              <a:t>pulsante</a:t>
            </a:r>
            <a:r>
              <a:rPr lang="en-US" sz="1800" dirty="0">
                <a:solidFill>
                  <a:srgbClr val="30465B"/>
                </a:solidFill>
                <a:latin typeface="Aptos SemiBold" panose="020B0004020202020204" pitchFamily="34" charset="0"/>
              </a:rPr>
              <a:t> ad </a:t>
            </a:r>
            <a:r>
              <a:rPr lang="en-US" sz="1800" dirty="0" err="1">
                <a:solidFill>
                  <a:srgbClr val="30465B"/>
                </a:solidFill>
                <a:latin typeface="Aptos SemiBold" panose="020B0004020202020204" pitchFamily="34" charset="0"/>
              </a:rPr>
              <a:t>essere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responsabile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dell’interruzione</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valutiamo</a:t>
            </a:r>
            <a:r>
              <a:rPr lang="en-US" sz="1800" dirty="0">
                <a:solidFill>
                  <a:srgbClr val="30465B"/>
                </a:solidFill>
                <a:latin typeface="Aptos SemiBold" panose="020B0004020202020204" pitchFamily="34" charset="0"/>
              </a:rPr>
              <a:t> la </a:t>
            </a:r>
            <a:r>
              <a:rPr lang="en-US" sz="1800" dirty="0" err="1">
                <a:solidFill>
                  <a:srgbClr val="30465B"/>
                </a:solidFill>
                <a:latin typeface="Aptos SemiBold" panose="020B0004020202020204" pitchFamily="34" charset="0"/>
              </a:rPr>
              <a:t>modalità</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operativa</a:t>
            </a:r>
            <a:r>
              <a:rPr lang="en-US" sz="1800" dirty="0">
                <a:solidFill>
                  <a:srgbClr val="30465B"/>
                </a:solidFill>
                <a:latin typeface="Aptos SemiBold" panose="020B0004020202020204" pitchFamily="34" charset="0"/>
              </a:rPr>
              <a:t>: se </a:t>
            </a:r>
            <a:r>
              <a:rPr lang="en-US" sz="1800" dirty="0" err="1">
                <a:solidFill>
                  <a:srgbClr val="30465B"/>
                </a:solidFill>
                <a:latin typeface="Aptos SemiBold" panose="020B0004020202020204" pitchFamily="34" charset="0"/>
              </a:rPr>
              <a:t>siamo</a:t>
            </a:r>
            <a:r>
              <a:rPr lang="en-US" sz="1800" dirty="0">
                <a:solidFill>
                  <a:srgbClr val="30465B"/>
                </a:solidFill>
                <a:latin typeface="Aptos SemiBold" panose="020B0004020202020204" pitchFamily="34" charset="0"/>
              </a:rPr>
              <a:t> in DEFAULT MODE, </a:t>
            </a:r>
            <a:r>
              <a:rPr lang="en-US" sz="1800" dirty="0" err="1">
                <a:solidFill>
                  <a:srgbClr val="30465B"/>
                </a:solidFill>
                <a:latin typeface="Aptos SemiBold" panose="020B0004020202020204" pitchFamily="34" charset="0"/>
              </a:rPr>
              <a:t>accendiamo</a:t>
            </a:r>
            <a:r>
              <a:rPr lang="en-US" sz="1800" dirty="0">
                <a:solidFill>
                  <a:srgbClr val="30465B"/>
                </a:solidFill>
                <a:latin typeface="Aptos SemiBold" panose="020B0004020202020204" pitchFamily="34" charset="0"/>
              </a:rPr>
              <a:t> le </a:t>
            </a:r>
            <a:r>
              <a:rPr lang="en-US" sz="1800" dirty="0" err="1">
                <a:solidFill>
                  <a:srgbClr val="30465B"/>
                </a:solidFill>
                <a:latin typeface="Aptos SemiBold" panose="020B0004020202020204" pitchFamily="34" charset="0"/>
              </a:rPr>
              <a:t>luci</a:t>
            </a:r>
            <a:r>
              <a:rPr lang="en-US" sz="1800" dirty="0">
                <a:solidFill>
                  <a:srgbClr val="30465B"/>
                </a:solidFill>
                <a:latin typeface="Aptos SemiBold" panose="020B0004020202020204" pitchFamily="34" charset="0"/>
              </a:rPr>
              <a:t> di </a:t>
            </a:r>
            <a:r>
              <a:rPr lang="en-US" sz="1800" dirty="0" err="1">
                <a:solidFill>
                  <a:srgbClr val="30465B"/>
                </a:solidFill>
                <a:latin typeface="Aptos SemiBold" panose="020B0004020202020204" pitchFamily="34" charset="0"/>
              </a:rPr>
              <a:t>bianco</a:t>
            </a:r>
            <a:r>
              <a:rPr lang="en-US" sz="1800" dirty="0">
                <a:solidFill>
                  <a:srgbClr val="30465B"/>
                </a:solidFill>
                <a:latin typeface="Aptos SemiBold" panose="020B0004020202020204" pitchFamily="34" charset="0"/>
              </a:rPr>
              <a:t> </a:t>
            </a:r>
            <a:r>
              <a:rPr lang="en-US" sz="1800" dirty="0" err="1">
                <a:solidFill>
                  <a:srgbClr val="30465B"/>
                </a:solidFill>
                <a:latin typeface="Aptos SemiBold" panose="020B0004020202020204" pitchFamily="34" charset="0"/>
              </a:rPr>
              <a:t>passando</a:t>
            </a:r>
            <a:r>
              <a:rPr lang="en-US" sz="1800" dirty="0">
                <a:solidFill>
                  <a:srgbClr val="30465B"/>
                </a:solidFill>
                <a:latin typeface="Aptos SemiBold" panose="020B0004020202020204" pitchFamily="34" charset="0"/>
              </a:rPr>
              <a:t> a MANUAL OVERRIDE MODE; se </a:t>
            </a:r>
            <a:r>
              <a:rPr lang="en-US" sz="1800" dirty="0" err="1">
                <a:solidFill>
                  <a:srgbClr val="30465B"/>
                </a:solidFill>
                <a:latin typeface="Aptos SemiBold" panose="020B0004020202020204" pitchFamily="34" charset="0"/>
              </a:rPr>
              <a:t>siamo</a:t>
            </a:r>
            <a:r>
              <a:rPr lang="en-US" sz="1800" dirty="0">
                <a:solidFill>
                  <a:srgbClr val="30465B"/>
                </a:solidFill>
                <a:latin typeface="Aptos SemiBold" panose="020B0004020202020204" pitchFamily="34" charset="0"/>
              </a:rPr>
              <a:t> in MANUAL OVERRIDE MODE </a:t>
            </a:r>
            <a:r>
              <a:rPr lang="en-US" sz="1800" dirty="0" err="1">
                <a:solidFill>
                  <a:srgbClr val="30465B"/>
                </a:solidFill>
                <a:latin typeface="Aptos SemiBold" panose="020B0004020202020204" pitchFamily="34" charset="0"/>
              </a:rPr>
              <a:t>torniamo</a:t>
            </a:r>
            <a:r>
              <a:rPr lang="en-US" sz="1800" dirty="0">
                <a:solidFill>
                  <a:srgbClr val="30465B"/>
                </a:solidFill>
                <a:latin typeface="Aptos SemiBold" panose="020B0004020202020204" pitchFamily="34" charset="0"/>
              </a:rPr>
              <a:t> a DEFAULT MODE </a:t>
            </a:r>
            <a:r>
              <a:rPr lang="en-US" sz="1800" dirty="0" err="1">
                <a:solidFill>
                  <a:srgbClr val="30465B"/>
                </a:solidFill>
                <a:latin typeface="Aptos SemiBold" panose="020B0004020202020204" pitchFamily="34" charset="0"/>
              </a:rPr>
              <a:t>spegnendo</a:t>
            </a:r>
            <a:r>
              <a:rPr lang="en-US" sz="1800" dirty="0">
                <a:solidFill>
                  <a:srgbClr val="30465B"/>
                </a:solidFill>
                <a:latin typeface="Aptos SemiBold" panose="020B0004020202020204" pitchFamily="34" charset="0"/>
              </a:rPr>
              <a:t> le </a:t>
            </a:r>
            <a:r>
              <a:rPr lang="en-US" sz="1800" dirty="0" err="1">
                <a:solidFill>
                  <a:srgbClr val="30465B"/>
                </a:solidFill>
                <a:latin typeface="Aptos SemiBold" panose="020B0004020202020204" pitchFamily="34" charset="0"/>
              </a:rPr>
              <a:t>luci</a:t>
            </a:r>
            <a:r>
              <a:rPr lang="en-US" sz="1800" dirty="0">
                <a:solidFill>
                  <a:srgbClr val="30465B"/>
                </a:solidFill>
                <a:latin typeface="Aptos SemiBold" panose="020B0004020202020204" pitchFamily="34" charset="0"/>
              </a:rPr>
              <a:t>.</a:t>
            </a:r>
          </a:p>
        </p:txBody>
      </p:sp>
      <p:pic>
        <p:nvPicPr>
          <p:cNvPr id="5" name="Segnaposto contenuto 4">
            <a:extLst>
              <a:ext uri="{FF2B5EF4-FFF2-40B4-BE49-F238E27FC236}">
                <a16:creationId xmlns:a16="http://schemas.microsoft.com/office/drawing/2014/main" id="{A9FD3C61-45EE-49C9-5775-E81DCCFD0E32}"/>
              </a:ext>
            </a:extLst>
          </p:cNvPr>
          <p:cNvPicPr>
            <a:picLocks noChangeAspect="1"/>
          </p:cNvPicPr>
          <p:nvPr/>
        </p:nvPicPr>
        <p:blipFill>
          <a:blip r:embed="rId2"/>
          <a:stretch>
            <a:fillRect/>
          </a:stretch>
        </p:blipFill>
        <p:spPr>
          <a:xfrm>
            <a:off x="3848993" y="2130552"/>
            <a:ext cx="8343007" cy="4526079"/>
          </a:xfrm>
          <a:prstGeom prst="rect">
            <a:avLst/>
          </a:prstGeom>
        </p:spPr>
      </p:pic>
      <p:sp>
        <p:nvSpPr>
          <p:cNvPr id="6" name="Titolo 1">
            <a:extLst>
              <a:ext uri="{FF2B5EF4-FFF2-40B4-BE49-F238E27FC236}">
                <a16:creationId xmlns:a16="http://schemas.microsoft.com/office/drawing/2014/main" id="{2441C9C8-3E64-D3DA-C6EE-8DFBB612F50E}"/>
              </a:ext>
            </a:extLst>
          </p:cNvPr>
          <p:cNvSpPr>
            <a:spLocks noGrp="1"/>
          </p:cNvSpPr>
          <p:nvPr>
            <p:ph type="title"/>
          </p:nvPr>
        </p:nvSpPr>
        <p:spPr>
          <a:xfrm>
            <a:off x="602816" y="0"/>
            <a:ext cx="4621553" cy="1360728"/>
          </a:xfrm>
        </p:spPr>
        <p:txBody>
          <a:bodyPr anchor="b">
            <a:normAutofit/>
          </a:bodyPr>
          <a:lstStyle/>
          <a:p>
            <a:r>
              <a:rPr lang="it-IT" sz="4000" dirty="0">
                <a:solidFill>
                  <a:srgbClr val="4E6475"/>
                </a:solidFill>
                <a:latin typeface="Bahnschrift" panose="020B0502040204020203" pitchFamily="34" charset="0"/>
              </a:rPr>
              <a:t>CODICE MAIN</a:t>
            </a:r>
          </a:p>
        </p:txBody>
      </p:sp>
    </p:spTree>
    <p:extLst>
      <p:ext uri="{BB962C8B-B14F-4D97-AF65-F5344CB8AC3E}">
        <p14:creationId xmlns:p14="http://schemas.microsoft.com/office/powerpoint/2010/main" val="160397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31033B-9918-99EC-2959-FE7D07C2A821}"/>
              </a:ext>
            </a:extLst>
          </p:cNvPr>
          <p:cNvSpPr>
            <a:spLocks noGrp="1"/>
          </p:cNvSpPr>
          <p:nvPr>
            <p:ph type="title"/>
          </p:nvPr>
        </p:nvSpPr>
        <p:spPr/>
        <p:txBody>
          <a:bodyPr/>
          <a:lstStyle/>
          <a:p>
            <a:r>
              <a:rPr lang="it-IT" b="1" dirty="0">
                <a:solidFill>
                  <a:srgbClr val="4E6475"/>
                </a:solidFill>
                <a:latin typeface="Bahnschrift" panose="020B0502040204020203" pitchFamily="34" charset="0"/>
              </a:rPr>
              <a:t>Video dimostrativo – caso soleggiato</a:t>
            </a:r>
          </a:p>
        </p:txBody>
      </p:sp>
      <p:pic>
        <p:nvPicPr>
          <p:cNvPr id="4" name="caso_sunny">
            <a:hlinkClick r:id="" action="ppaction://media"/>
            <a:extLst>
              <a:ext uri="{FF2B5EF4-FFF2-40B4-BE49-F238E27FC236}">
                <a16:creationId xmlns:a16="http://schemas.microsoft.com/office/drawing/2014/main" id="{192E9F85-0F39-17A2-338E-BE21F538D3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20931" y="1695779"/>
            <a:ext cx="6150137" cy="3466441"/>
          </a:xfrm>
        </p:spPr>
      </p:pic>
      <p:sp>
        <p:nvSpPr>
          <p:cNvPr id="5" name="CasellaDiTesto 4">
            <a:extLst>
              <a:ext uri="{FF2B5EF4-FFF2-40B4-BE49-F238E27FC236}">
                <a16:creationId xmlns:a16="http://schemas.microsoft.com/office/drawing/2014/main" id="{91DC0B92-5677-25CA-D5D3-E0EFEEE77E7F}"/>
              </a:ext>
            </a:extLst>
          </p:cNvPr>
          <p:cNvSpPr txBox="1"/>
          <p:nvPr/>
        </p:nvSpPr>
        <p:spPr>
          <a:xfrm>
            <a:off x="845574" y="5503543"/>
            <a:ext cx="10766323" cy="646331"/>
          </a:xfrm>
          <a:prstGeom prst="rect">
            <a:avLst/>
          </a:prstGeom>
          <a:noFill/>
        </p:spPr>
        <p:txBody>
          <a:bodyPr wrap="square" rtlCol="0">
            <a:spAutoFit/>
          </a:bodyPr>
          <a:lstStyle/>
          <a:p>
            <a:r>
              <a:rPr lang="it-IT" dirty="0">
                <a:solidFill>
                  <a:srgbClr val="30465B"/>
                </a:solidFill>
                <a:latin typeface="Aptos SemiBold" panose="020B0004020202020204" pitchFamily="34" charset="0"/>
              </a:rPr>
              <a:t>La luminosità della stanza è al di sopra della soglia, per cui i LED non si accendono al rilevamento di movimento ma solo se manualmente sollecitati mediante il bottone.</a:t>
            </a:r>
          </a:p>
        </p:txBody>
      </p:sp>
    </p:spTree>
    <p:extLst>
      <p:ext uri="{BB962C8B-B14F-4D97-AF65-F5344CB8AC3E}">
        <p14:creationId xmlns:p14="http://schemas.microsoft.com/office/powerpoint/2010/main" val="59030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so_penombra">
            <a:hlinkClick r:id="" action="ppaction://media"/>
            <a:extLst>
              <a:ext uri="{FF2B5EF4-FFF2-40B4-BE49-F238E27FC236}">
                <a16:creationId xmlns:a16="http://schemas.microsoft.com/office/drawing/2014/main" id="{C44EE7D7-A3F8-65FC-ECB9-448AB9AD52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35940" y="1704239"/>
            <a:ext cx="6120119" cy="3449522"/>
          </a:xfrm>
        </p:spPr>
      </p:pic>
      <p:sp>
        <p:nvSpPr>
          <p:cNvPr id="7" name="Titolo 1">
            <a:extLst>
              <a:ext uri="{FF2B5EF4-FFF2-40B4-BE49-F238E27FC236}">
                <a16:creationId xmlns:a16="http://schemas.microsoft.com/office/drawing/2014/main" id="{3A71370D-2B10-26A5-0248-36A0B6F5DA74}"/>
              </a:ext>
            </a:extLst>
          </p:cNvPr>
          <p:cNvSpPr>
            <a:spLocks noGrp="1"/>
          </p:cNvSpPr>
          <p:nvPr>
            <p:ph type="title"/>
          </p:nvPr>
        </p:nvSpPr>
        <p:spPr>
          <a:xfrm>
            <a:off x="700635" y="914400"/>
            <a:ext cx="10691265" cy="1307592"/>
          </a:xfrm>
        </p:spPr>
        <p:txBody>
          <a:bodyPr/>
          <a:lstStyle/>
          <a:p>
            <a:r>
              <a:rPr lang="it-IT" b="1" dirty="0">
                <a:solidFill>
                  <a:srgbClr val="4E6475"/>
                </a:solidFill>
                <a:latin typeface="Bahnschrift" panose="020B0502040204020203" pitchFamily="34" charset="0"/>
              </a:rPr>
              <a:t>Video dimostrativo – caso penombra</a:t>
            </a:r>
          </a:p>
        </p:txBody>
      </p:sp>
      <p:sp>
        <p:nvSpPr>
          <p:cNvPr id="8" name="CasellaDiTesto 7">
            <a:extLst>
              <a:ext uri="{FF2B5EF4-FFF2-40B4-BE49-F238E27FC236}">
                <a16:creationId xmlns:a16="http://schemas.microsoft.com/office/drawing/2014/main" id="{DAF7B57B-9852-A18A-B638-E21F872CB85D}"/>
              </a:ext>
            </a:extLst>
          </p:cNvPr>
          <p:cNvSpPr txBox="1"/>
          <p:nvPr/>
        </p:nvSpPr>
        <p:spPr>
          <a:xfrm>
            <a:off x="845574" y="5503543"/>
            <a:ext cx="10766323" cy="646331"/>
          </a:xfrm>
          <a:prstGeom prst="rect">
            <a:avLst/>
          </a:prstGeom>
          <a:noFill/>
        </p:spPr>
        <p:txBody>
          <a:bodyPr wrap="square" rtlCol="0">
            <a:spAutoFit/>
          </a:bodyPr>
          <a:lstStyle/>
          <a:p>
            <a:r>
              <a:rPr lang="it-IT" dirty="0">
                <a:solidFill>
                  <a:srgbClr val="30465B"/>
                </a:solidFill>
                <a:latin typeface="Aptos SemiBold" panose="020B0004020202020204" pitchFamily="34" charset="0"/>
              </a:rPr>
              <a:t>La stanza ha luminosità moderata, per cui i LED si accendono sia al rilevamento di movimento sia se manualmente sollecitati mediante il bottone. La luce è bianca ed intensa.</a:t>
            </a:r>
          </a:p>
        </p:txBody>
      </p:sp>
    </p:spTree>
    <p:extLst>
      <p:ext uri="{BB962C8B-B14F-4D97-AF65-F5344CB8AC3E}">
        <p14:creationId xmlns:p14="http://schemas.microsoft.com/office/powerpoint/2010/main" val="22008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aso_buio">
            <a:hlinkClick r:id="" action="ppaction://media"/>
            <a:extLst>
              <a:ext uri="{FF2B5EF4-FFF2-40B4-BE49-F238E27FC236}">
                <a16:creationId xmlns:a16="http://schemas.microsoft.com/office/drawing/2014/main" id="{D08DB001-2A0D-3D6F-7B8B-A4E0687E45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33007" y="1815434"/>
            <a:ext cx="5725986" cy="3227131"/>
          </a:xfrm>
        </p:spPr>
      </p:pic>
      <p:sp>
        <p:nvSpPr>
          <p:cNvPr id="8" name="Titolo 1">
            <a:extLst>
              <a:ext uri="{FF2B5EF4-FFF2-40B4-BE49-F238E27FC236}">
                <a16:creationId xmlns:a16="http://schemas.microsoft.com/office/drawing/2014/main" id="{FBC7B390-2249-4E4A-8CA7-443ECA402159}"/>
              </a:ext>
            </a:extLst>
          </p:cNvPr>
          <p:cNvSpPr>
            <a:spLocks noGrp="1"/>
          </p:cNvSpPr>
          <p:nvPr>
            <p:ph type="title"/>
          </p:nvPr>
        </p:nvSpPr>
        <p:spPr>
          <a:xfrm>
            <a:off x="700635" y="914400"/>
            <a:ext cx="10691265" cy="1307592"/>
          </a:xfrm>
        </p:spPr>
        <p:txBody>
          <a:bodyPr/>
          <a:lstStyle/>
          <a:p>
            <a:r>
              <a:rPr lang="it-IT" b="1" dirty="0">
                <a:solidFill>
                  <a:srgbClr val="4E6475"/>
                </a:solidFill>
                <a:latin typeface="Bahnschrift" panose="020B0502040204020203" pitchFamily="34" charset="0"/>
              </a:rPr>
              <a:t>Video dimostrativo – caso buio</a:t>
            </a:r>
          </a:p>
        </p:txBody>
      </p:sp>
      <p:sp>
        <p:nvSpPr>
          <p:cNvPr id="9" name="CasellaDiTesto 8">
            <a:extLst>
              <a:ext uri="{FF2B5EF4-FFF2-40B4-BE49-F238E27FC236}">
                <a16:creationId xmlns:a16="http://schemas.microsoft.com/office/drawing/2014/main" id="{3EA52149-F917-D08F-85D1-AE6F647DB60B}"/>
              </a:ext>
            </a:extLst>
          </p:cNvPr>
          <p:cNvSpPr txBox="1"/>
          <p:nvPr/>
        </p:nvSpPr>
        <p:spPr>
          <a:xfrm>
            <a:off x="700635" y="5503543"/>
            <a:ext cx="11366090" cy="646331"/>
          </a:xfrm>
          <a:prstGeom prst="rect">
            <a:avLst/>
          </a:prstGeom>
          <a:noFill/>
        </p:spPr>
        <p:txBody>
          <a:bodyPr wrap="square" rtlCol="0">
            <a:spAutoFit/>
          </a:bodyPr>
          <a:lstStyle/>
          <a:p>
            <a:r>
              <a:rPr lang="it-IT" dirty="0">
                <a:solidFill>
                  <a:srgbClr val="30465B"/>
                </a:solidFill>
                <a:latin typeface="Aptos SemiBold" panose="020B0004020202020204" pitchFamily="34" charset="0"/>
              </a:rPr>
              <a:t>La stanza è al buio, per cui i LED si accendono sia al rilevamento di movimento sia se manualmente sollecitati mediante il bottone. La luce è calda e meno intensa per non risultare eccessivamente abbagliante.</a:t>
            </a:r>
          </a:p>
        </p:txBody>
      </p:sp>
    </p:spTree>
    <p:extLst>
      <p:ext uri="{BB962C8B-B14F-4D97-AF65-F5344CB8AC3E}">
        <p14:creationId xmlns:p14="http://schemas.microsoft.com/office/powerpoint/2010/main" val="427593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AAA1A4-1C0A-FC04-B689-08BF89AE4DB2}"/>
              </a:ext>
            </a:extLst>
          </p:cNvPr>
          <p:cNvSpPr>
            <a:spLocks noGrp="1"/>
          </p:cNvSpPr>
          <p:nvPr>
            <p:ph type="title"/>
          </p:nvPr>
        </p:nvSpPr>
        <p:spPr/>
        <p:txBody>
          <a:bodyPr/>
          <a:lstStyle/>
          <a:p>
            <a:r>
              <a:rPr lang="it-IT" b="1" dirty="0">
                <a:solidFill>
                  <a:srgbClr val="4E6475"/>
                </a:solidFill>
                <a:latin typeface="Bahnschrift" panose="020B0502040204020203" pitchFamily="34" charset="0"/>
              </a:rPr>
              <a:t>Descrizione funzionale</a:t>
            </a:r>
          </a:p>
        </p:txBody>
      </p:sp>
      <p:sp>
        <p:nvSpPr>
          <p:cNvPr id="3" name="Segnaposto contenuto 2">
            <a:extLst>
              <a:ext uri="{FF2B5EF4-FFF2-40B4-BE49-F238E27FC236}">
                <a16:creationId xmlns:a16="http://schemas.microsoft.com/office/drawing/2014/main" id="{B0A34132-E16F-0857-2CE7-031BEB370D70}"/>
              </a:ext>
            </a:extLst>
          </p:cNvPr>
          <p:cNvSpPr>
            <a:spLocks noGrp="1"/>
          </p:cNvSpPr>
          <p:nvPr>
            <p:ph idx="1"/>
          </p:nvPr>
        </p:nvSpPr>
        <p:spPr/>
        <p:txBody>
          <a:bodyPr>
            <a:normAutofit/>
          </a:bodyPr>
          <a:lstStyle/>
          <a:p>
            <a:pPr marL="0" indent="0">
              <a:buNone/>
            </a:pPr>
            <a:r>
              <a:rPr lang="it-IT" dirty="0">
                <a:solidFill>
                  <a:srgbClr val="30465B"/>
                </a:solidFill>
                <a:latin typeface="Aptos SemiBold" panose="020B0004020202020204" pitchFamily="34" charset="0"/>
              </a:rPr>
              <a:t>L’obiettivo è di creare un sistema di illuminazione installabile su di una parete o un comodino che può attivarsi automaticamente o manualmente, se lo si desidera.</a:t>
            </a:r>
          </a:p>
          <a:p>
            <a:pPr marL="0" indent="0">
              <a:buNone/>
            </a:pPr>
            <a:r>
              <a:rPr lang="it-IT" dirty="0">
                <a:solidFill>
                  <a:srgbClr val="30465B"/>
                </a:solidFill>
                <a:latin typeface="Aptos SemiBold" panose="020B0004020202020204" pitchFamily="34" charset="0"/>
              </a:rPr>
              <a:t>Nello specifico, il sistema opera in due modalità:</a:t>
            </a:r>
          </a:p>
          <a:p>
            <a:r>
              <a:rPr lang="it-IT" b="1" dirty="0">
                <a:solidFill>
                  <a:srgbClr val="30465B"/>
                </a:solidFill>
                <a:latin typeface="Aptos ExtraBold" panose="020F0502020204030204" pitchFamily="34" charset="0"/>
              </a:rPr>
              <a:t>DEFAULT MODE</a:t>
            </a:r>
            <a:r>
              <a:rPr lang="it-IT" dirty="0">
                <a:solidFill>
                  <a:srgbClr val="30465B"/>
                </a:solidFill>
                <a:latin typeface="Aptos SemiBold" panose="020B0004020202020204" pitchFamily="34" charset="0"/>
              </a:rPr>
              <a:t>. La detezione di un movimento genera un impulso che segnala l’avvenuto movimento alla board; si procede ad acquisire il valore di luminosità ambientale e, se il valore è al di sotto di una soglia predeterminata, verrà acceso l’anello con un colore che dipende dal valore di luminosità acquisito.</a:t>
            </a:r>
          </a:p>
          <a:p>
            <a:r>
              <a:rPr lang="it-IT" dirty="0">
                <a:solidFill>
                  <a:srgbClr val="30465B"/>
                </a:solidFill>
                <a:latin typeface="Aptos ExtraBold" panose="020B0004020202020204" pitchFamily="34" charset="0"/>
              </a:rPr>
              <a:t>MANUAL OVERRIDE MODE</a:t>
            </a:r>
            <a:r>
              <a:rPr lang="it-IT" dirty="0">
                <a:solidFill>
                  <a:srgbClr val="30465B"/>
                </a:solidFill>
                <a:latin typeface="Aptos SemiBold" panose="020B0004020202020204" pitchFamily="34" charset="0"/>
              </a:rPr>
              <a:t>. Se viene premuto un pulsante, la luce si accende indipendentemente dalle condizioni esterne.</a:t>
            </a:r>
          </a:p>
          <a:p>
            <a:pPr marL="0" indent="0">
              <a:buNone/>
            </a:pPr>
            <a:endParaRPr lang="it-IT" dirty="0">
              <a:solidFill>
                <a:srgbClr val="30465B"/>
              </a:solidFill>
              <a:latin typeface="Aptos SemiBold" panose="020B0004020202020204" pitchFamily="34" charset="0"/>
            </a:endParaRPr>
          </a:p>
        </p:txBody>
      </p:sp>
    </p:spTree>
    <p:extLst>
      <p:ext uri="{BB962C8B-B14F-4D97-AF65-F5344CB8AC3E}">
        <p14:creationId xmlns:p14="http://schemas.microsoft.com/office/powerpoint/2010/main" val="377416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8E217F72-C863-B636-63D3-C2ED667A1A21}"/>
              </a:ext>
            </a:extLst>
          </p:cNvPr>
          <p:cNvSpPr txBox="1">
            <a:spLocks/>
          </p:cNvSpPr>
          <p:nvPr/>
        </p:nvSpPr>
        <p:spPr>
          <a:xfrm>
            <a:off x="672281" y="752167"/>
            <a:ext cx="10691265" cy="13075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it-IT" b="1" dirty="0">
                <a:solidFill>
                  <a:srgbClr val="4E6475"/>
                </a:solidFill>
                <a:latin typeface="Bahnschrift" panose="020B0502040204020203" pitchFamily="34" charset="0"/>
              </a:rPr>
              <a:t>AUTOMA A STATI FINITI</a:t>
            </a:r>
          </a:p>
        </p:txBody>
      </p:sp>
      <p:sp>
        <p:nvSpPr>
          <p:cNvPr id="10" name="AutoShape 4">
            <a:extLst>
              <a:ext uri="{FF2B5EF4-FFF2-40B4-BE49-F238E27FC236}">
                <a16:creationId xmlns:a16="http://schemas.microsoft.com/office/drawing/2014/main" id="{8CF9B6CB-4EA7-0422-49F8-255FA86A385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2" name="Immagine 11" descr="Immagine che contiene testo, diagramma, Piano, cerchio&#10;&#10;Il contenuto generato dall'IA potrebbe non essere corretto.">
            <a:extLst>
              <a:ext uri="{FF2B5EF4-FFF2-40B4-BE49-F238E27FC236}">
                <a16:creationId xmlns:a16="http://schemas.microsoft.com/office/drawing/2014/main" id="{57E5C21A-FF3E-0DDD-FC73-849BE582B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1" y="1281113"/>
            <a:ext cx="8122392" cy="4824720"/>
          </a:xfrm>
          <a:prstGeom prst="rect">
            <a:avLst/>
          </a:prstGeom>
        </p:spPr>
      </p:pic>
    </p:spTree>
    <p:extLst>
      <p:ext uri="{BB962C8B-B14F-4D97-AF65-F5344CB8AC3E}">
        <p14:creationId xmlns:p14="http://schemas.microsoft.com/office/powerpoint/2010/main" val="268741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46123E-BE1F-6817-F03A-500366A27476}"/>
              </a:ext>
            </a:extLst>
          </p:cNvPr>
          <p:cNvSpPr>
            <a:spLocks noGrp="1"/>
          </p:cNvSpPr>
          <p:nvPr>
            <p:ph idx="1"/>
          </p:nvPr>
        </p:nvSpPr>
        <p:spPr>
          <a:xfrm>
            <a:off x="5983410" y="1882293"/>
            <a:ext cx="65122639" cy="10567520"/>
          </a:xfrm>
        </p:spPr>
        <p:txBody>
          <a:bodyPr>
            <a:normAutofit/>
          </a:bodyPr>
          <a:lstStyle/>
          <a:p>
            <a:pPr>
              <a:lnSpc>
                <a:spcPct val="100000"/>
              </a:lnSpc>
            </a:pPr>
            <a:r>
              <a:rPr lang="it-IT" sz="2800" dirty="0">
                <a:solidFill>
                  <a:srgbClr val="30465B"/>
                </a:solidFill>
                <a:latin typeface="Aptos SemiBold" panose="020B0004020202020204" pitchFamily="34" charset="0"/>
              </a:rPr>
              <a:t>Board STM32F303VCT6</a:t>
            </a:r>
          </a:p>
          <a:p>
            <a:pPr>
              <a:lnSpc>
                <a:spcPct val="100000"/>
              </a:lnSpc>
            </a:pPr>
            <a:r>
              <a:rPr lang="it-IT" sz="2800" dirty="0">
                <a:solidFill>
                  <a:srgbClr val="30465B"/>
                </a:solidFill>
                <a:latin typeface="Aptos SemiBold" panose="020B0004020202020204" pitchFamily="34" charset="0"/>
              </a:rPr>
              <a:t>Breadboard</a:t>
            </a:r>
          </a:p>
          <a:p>
            <a:pPr>
              <a:lnSpc>
                <a:spcPct val="100000"/>
              </a:lnSpc>
            </a:pPr>
            <a:r>
              <a:rPr lang="it-IT" sz="2800" dirty="0">
                <a:solidFill>
                  <a:srgbClr val="30465B"/>
                </a:solidFill>
                <a:latin typeface="Aptos SemiBold" panose="020B0004020202020204" pitchFamily="34" charset="0"/>
              </a:rPr>
              <a:t>Sensore di Movimento PIR HC-SR501</a:t>
            </a:r>
          </a:p>
          <a:p>
            <a:pPr>
              <a:lnSpc>
                <a:spcPct val="100000"/>
              </a:lnSpc>
            </a:pPr>
            <a:r>
              <a:rPr lang="it-IT" sz="2800" dirty="0">
                <a:solidFill>
                  <a:srgbClr val="30465B"/>
                </a:solidFill>
                <a:latin typeface="Aptos SemiBold" panose="020B0004020202020204" pitchFamily="34" charset="0"/>
              </a:rPr>
              <a:t>Sensore di Luminosità BH1750</a:t>
            </a:r>
          </a:p>
          <a:p>
            <a:pPr>
              <a:lnSpc>
                <a:spcPct val="100000"/>
              </a:lnSpc>
            </a:pPr>
            <a:r>
              <a:rPr lang="it-IT" sz="2800" dirty="0">
                <a:solidFill>
                  <a:srgbClr val="30465B"/>
                </a:solidFill>
                <a:latin typeface="Aptos SemiBold" panose="020B0004020202020204" pitchFamily="34" charset="0"/>
              </a:rPr>
              <a:t>Anello LED WS2812</a:t>
            </a:r>
          </a:p>
          <a:p>
            <a:pPr>
              <a:lnSpc>
                <a:spcPct val="100000"/>
              </a:lnSpc>
            </a:pPr>
            <a:r>
              <a:rPr lang="it-IT" sz="2800" dirty="0" err="1">
                <a:solidFill>
                  <a:srgbClr val="30465B"/>
                </a:solidFill>
                <a:latin typeface="Aptos SemiBold" panose="020B0004020202020204" pitchFamily="34" charset="0"/>
              </a:rPr>
              <a:t>Shifter</a:t>
            </a:r>
            <a:r>
              <a:rPr lang="it-IT" sz="2800" dirty="0">
                <a:solidFill>
                  <a:srgbClr val="30465B"/>
                </a:solidFill>
                <a:latin typeface="Aptos SemiBold" panose="020B0004020202020204" pitchFamily="34" charset="0"/>
              </a:rPr>
              <a:t> Logico 4CH BSS138</a:t>
            </a:r>
          </a:p>
        </p:txBody>
      </p:sp>
      <p:pic>
        <p:nvPicPr>
          <p:cNvPr id="6" name="Immagine 5">
            <a:extLst>
              <a:ext uri="{FF2B5EF4-FFF2-40B4-BE49-F238E27FC236}">
                <a16:creationId xmlns:a16="http://schemas.microsoft.com/office/drawing/2014/main" id="{89D71623-9AEB-7591-D0D4-86E87D03B828}"/>
              </a:ext>
            </a:extLst>
          </p:cNvPr>
          <p:cNvPicPr>
            <a:picLocks noChangeAspect="1"/>
          </p:cNvPicPr>
          <p:nvPr/>
        </p:nvPicPr>
        <p:blipFill>
          <a:blip r:embed="rId2"/>
          <a:srcRect l="1528" t="3789" r="1648" b="1464"/>
          <a:stretch>
            <a:fillRect/>
          </a:stretch>
        </p:blipFill>
        <p:spPr>
          <a:xfrm>
            <a:off x="533043" y="1864558"/>
            <a:ext cx="2358872" cy="1766646"/>
          </a:xfrm>
          <a:prstGeom prst="rect">
            <a:avLst/>
          </a:prstGeom>
        </p:spPr>
      </p:pic>
      <p:pic>
        <p:nvPicPr>
          <p:cNvPr id="8" name="Immagine 7" descr="Immagine che contiene elettronica, Ingegneria elettronica, Componente di circuito, Componente elettrico&#10;&#10;Il contenuto generato dall'IA potrebbe non essere corretto.">
            <a:extLst>
              <a:ext uri="{FF2B5EF4-FFF2-40B4-BE49-F238E27FC236}">
                <a16:creationId xmlns:a16="http://schemas.microsoft.com/office/drawing/2014/main" id="{9D291AD6-9DD4-B100-2FAF-9D267AEDD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760" y="2064822"/>
            <a:ext cx="2037805" cy="1691379"/>
          </a:xfrm>
          <a:prstGeom prst="rect">
            <a:avLst/>
          </a:prstGeom>
        </p:spPr>
      </p:pic>
      <p:pic>
        <p:nvPicPr>
          <p:cNvPr id="14" name="Immagine 13" descr="Immagine che contiene schermata, Blu elettrico, cerchio, arte&#10;&#10;Il contenuto generato dall'IA potrebbe non essere corretto.">
            <a:extLst>
              <a:ext uri="{FF2B5EF4-FFF2-40B4-BE49-F238E27FC236}">
                <a16:creationId xmlns:a16="http://schemas.microsoft.com/office/drawing/2014/main" id="{7959BEB0-5B02-985E-819D-EB4F00B46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32906"/>
            <a:ext cx="3249066" cy="2436800"/>
          </a:xfrm>
          <a:prstGeom prst="rect">
            <a:avLst/>
          </a:prstGeom>
        </p:spPr>
      </p:pic>
      <p:pic>
        <p:nvPicPr>
          <p:cNvPr id="16" name="Immagine 15" descr="Immagine che contiene cerchio&#10;&#10;Il contenuto generato dall'IA potrebbe non essere corretto.">
            <a:extLst>
              <a:ext uri="{FF2B5EF4-FFF2-40B4-BE49-F238E27FC236}">
                <a16:creationId xmlns:a16="http://schemas.microsoft.com/office/drawing/2014/main" id="{3DD607BB-2DDC-94D2-48E0-94BC19D2E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1266" y="3369421"/>
            <a:ext cx="3959817" cy="3959817"/>
          </a:xfrm>
          <a:prstGeom prst="rect">
            <a:avLst/>
          </a:prstGeom>
        </p:spPr>
      </p:pic>
      <p:sp>
        <p:nvSpPr>
          <p:cNvPr id="4" name="Titolo 1">
            <a:extLst>
              <a:ext uri="{FF2B5EF4-FFF2-40B4-BE49-F238E27FC236}">
                <a16:creationId xmlns:a16="http://schemas.microsoft.com/office/drawing/2014/main" id="{F61C17BC-6767-4DFB-4FCF-5B3725E185C3}"/>
              </a:ext>
            </a:extLst>
          </p:cNvPr>
          <p:cNvSpPr txBox="1">
            <a:spLocks/>
          </p:cNvSpPr>
          <p:nvPr/>
        </p:nvSpPr>
        <p:spPr>
          <a:xfrm>
            <a:off x="533042" y="544885"/>
            <a:ext cx="10691265" cy="13075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it-IT" b="1" dirty="0">
                <a:solidFill>
                  <a:srgbClr val="4E6475"/>
                </a:solidFill>
                <a:latin typeface="Bahnschrift" panose="020B0502040204020203" pitchFamily="34" charset="0"/>
              </a:rPr>
              <a:t>Panoramica dei componenti</a:t>
            </a:r>
          </a:p>
        </p:txBody>
      </p:sp>
    </p:spTree>
    <p:extLst>
      <p:ext uri="{BB962C8B-B14F-4D97-AF65-F5344CB8AC3E}">
        <p14:creationId xmlns:p14="http://schemas.microsoft.com/office/powerpoint/2010/main" val="135314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17F146D-9E7F-A219-B4A4-9C403E63ABB6}"/>
                  </a:ext>
                </a:extLst>
              </p:cNvPr>
              <p:cNvSpPr>
                <a:spLocks noGrp="1"/>
              </p:cNvSpPr>
              <p:nvPr>
                <p:ph idx="1"/>
              </p:nvPr>
            </p:nvSpPr>
            <p:spPr>
              <a:xfrm>
                <a:off x="612645" y="2264172"/>
                <a:ext cx="10653579" cy="4593828"/>
              </a:xfrm>
            </p:spPr>
            <p:txBody>
              <a:bodyPr/>
              <a:lstStyle/>
              <a:p>
                <a:r>
                  <a:rPr lang="it-IT" dirty="0">
                    <a:solidFill>
                      <a:srgbClr val="30465B"/>
                    </a:solidFill>
                    <a:latin typeface="Aptos ExtraBold" panose="020B0004020202020204" pitchFamily="34" charset="0"/>
                  </a:rPr>
                  <a:t>Sensore di movimento PIR HC-SR501</a:t>
                </a:r>
                <a:r>
                  <a:rPr lang="it-IT" dirty="0">
                    <a:solidFill>
                      <a:srgbClr val="30465B"/>
                    </a:solidFill>
                    <a:latin typeface="Aptos SemiBold" panose="020B0004020202020204" pitchFamily="34" charset="0"/>
                  </a:rPr>
                  <a:t>. È un sensore a infrarossi in grado di fornire un segnale alto a 3V quando rileva un corpo caldo in movimento. Ha due trimmer, uno dei quali regola la sensibilità, mentre l’altro regola i tempi di uscita; è inoltre dotato di un jumper per selezionare la modalità tra «single» e «multiple» trigger (nel nostro caso è stata utilizzata la seconda, e il segnale è alto finché viene rilevato movimento).</a:t>
                </a:r>
              </a:p>
              <a:p>
                <a:r>
                  <a:rPr lang="it-IT" dirty="0">
                    <a:solidFill>
                      <a:srgbClr val="30465B"/>
                    </a:solidFill>
                    <a:latin typeface="Aptos ExtraBold" panose="020B0004020202020204" pitchFamily="34" charset="0"/>
                  </a:rPr>
                  <a:t>Sensore di luminosità BH1750</a:t>
                </a:r>
                <a:r>
                  <a:rPr lang="it-IT" dirty="0">
                    <a:solidFill>
                      <a:srgbClr val="30465B"/>
                    </a:solidFill>
                    <a:latin typeface="Aptos SemiBold" panose="020B0004020202020204" pitchFamily="34" charset="0"/>
                  </a:rPr>
                  <a:t>. Il sensore è in grado di trasformare l’intensità della luce, compresa in un range da 1 a 65.535 lux, in un segnale digitale disponibile tramite interfaccia I2C. Un lux equivale ad 1 lumen/</a:t>
                </a:r>
                <a14:m>
                  <m:oMath xmlns:m="http://schemas.openxmlformats.org/officeDocument/2006/math">
                    <m:sSup>
                      <m:sSupPr>
                        <m:ctrlPr>
                          <a:rPr lang="it-IT" b="0" i="1" smtClean="0">
                            <a:solidFill>
                              <a:srgbClr val="30465B"/>
                            </a:solidFill>
                            <a:latin typeface="Cambria Math" panose="02040503050406030204" pitchFamily="18" charset="0"/>
                          </a:rPr>
                        </m:ctrlPr>
                      </m:sSupPr>
                      <m:e>
                        <m:r>
                          <a:rPr lang="it-IT" b="0" i="1" smtClean="0">
                            <a:solidFill>
                              <a:srgbClr val="30465B"/>
                            </a:solidFill>
                            <a:latin typeface="Cambria Math" panose="02040503050406030204" pitchFamily="18" charset="0"/>
                          </a:rPr>
                          <m:t>𝑚</m:t>
                        </m:r>
                      </m:e>
                      <m:sup>
                        <m:r>
                          <a:rPr lang="it-IT" b="0" i="1" smtClean="0">
                            <a:solidFill>
                              <a:srgbClr val="30465B"/>
                            </a:solidFill>
                            <a:latin typeface="Cambria Math" panose="02040503050406030204" pitchFamily="18" charset="0"/>
                          </a:rPr>
                          <m:t>2</m:t>
                        </m:r>
                      </m:sup>
                    </m:sSup>
                  </m:oMath>
                </a14:m>
                <a:r>
                  <a:rPr lang="it-IT" b="0" dirty="0">
                    <a:solidFill>
                      <a:srgbClr val="30465B"/>
                    </a:solidFill>
                    <a:latin typeface="Aptos SemiBold" panose="020B0004020202020204" pitchFamily="34" charset="0"/>
                  </a:rPr>
                  <a:t>.</a:t>
                </a:r>
              </a:p>
              <a:p>
                <a:pPr marL="0" indent="0">
                  <a:buNone/>
                </a:pPr>
                <a:endParaRPr lang="it-IT" b="0" dirty="0"/>
              </a:p>
              <a:p>
                <a:endParaRPr lang="it-IT" dirty="0"/>
              </a:p>
            </p:txBody>
          </p:sp>
        </mc:Choice>
        <mc:Fallback>
          <p:sp>
            <p:nvSpPr>
              <p:cNvPr id="3" name="Segnaposto contenuto 2">
                <a:extLst>
                  <a:ext uri="{FF2B5EF4-FFF2-40B4-BE49-F238E27FC236}">
                    <a16:creationId xmlns:a16="http://schemas.microsoft.com/office/drawing/2014/main" id="{B17F146D-9E7F-A219-B4A4-9C403E63ABB6}"/>
                  </a:ext>
                </a:extLst>
              </p:cNvPr>
              <p:cNvSpPr>
                <a:spLocks noGrp="1" noRot="1" noChangeAspect="1" noMove="1" noResize="1" noEditPoints="1" noAdjustHandles="1" noChangeArrowheads="1" noChangeShapeType="1" noTextEdit="1"/>
              </p:cNvSpPr>
              <p:nvPr>
                <p:ph idx="1"/>
              </p:nvPr>
            </p:nvSpPr>
            <p:spPr>
              <a:xfrm>
                <a:off x="612645" y="2264172"/>
                <a:ext cx="10653579" cy="4593828"/>
              </a:xfrm>
              <a:blipFill>
                <a:blip r:embed="rId2"/>
                <a:stretch>
                  <a:fillRect l="-572"/>
                </a:stretch>
              </a:blipFill>
            </p:spPr>
            <p:txBody>
              <a:bodyPr/>
              <a:lstStyle/>
              <a:p>
                <a:r>
                  <a:rPr lang="it-IT">
                    <a:noFill/>
                  </a:rPr>
                  <a:t> </a:t>
                </a:r>
              </a:p>
            </p:txBody>
          </p:sp>
        </mc:Fallback>
      </mc:AlternateContent>
      <p:sp>
        <p:nvSpPr>
          <p:cNvPr id="6" name="Titolo 1">
            <a:extLst>
              <a:ext uri="{FF2B5EF4-FFF2-40B4-BE49-F238E27FC236}">
                <a16:creationId xmlns:a16="http://schemas.microsoft.com/office/drawing/2014/main" id="{29F07CC7-61AA-27B2-B5A1-C8106F02F2F0}"/>
              </a:ext>
            </a:extLst>
          </p:cNvPr>
          <p:cNvSpPr txBox="1">
            <a:spLocks/>
          </p:cNvSpPr>
          <p:nvPr/>
        </p:nvSpPr>
        <p:spPr>
          <a:xfrm>
            <a:off x="593803" y="678008"/>
            <a:ext cx="10691265" cy="13075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it-IT" b="1" dirty="0">
                <a:solidFill>
                  <a:srgbClr val="4E6475"/>
                </a:solidFill>
                <a:latin typeface="Bahnschrift" panose="020B0502040204020203" pitchFamily="34" charset="0"/>
              </a:rPr>
              <a:t>Panoramica dei componenti </a:t>
            </a:r>
            <a:r>
              <a:rPr lang="it-IT" sz="3600" b="1" cap="none" dirty="0">
                <a:solidFill>
                  <a:srgbClr val="4E6475"/>
                </a:solidFill>
                <a:latin typeface="Aptos SemiBold" panose="020B0004020202020204" pitchFamily="34" charset="0"/>
              </a:rPr>
              <a:t>(in dettaglio)</a:t>
            </a:r>
            <a:endParaRPr lang="it-IT" b="1" dirty="0">
              <a:solidFill>
                <a:srgbClr val="4E6475"/>
              </a:solidFill>
              <a:latin typeface="Aptos SemiBold" panose="020B0004020202020204" pitchFamily="34" charset="0"/>
            </a:endParaRPr>
          </a:p>
        </p:txBody>
      </p:sp>
    </p:spTree>
    <p:extLst>
      <p:ext uri="{BB962C8B-B14F-4D97-AF65-F5344CB8AC3E}">
        <p14:creationId xmlns:p14="http://schemas.microsoft.com/office/powerpoint/2010/main" val="87395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E0F0976-84B6-F8C2-B7F6-D28F0DCF1087}"/>
              </a:ext>
            </a:extLst>
          </p:cNvPr>
          <p:cNvSpPr>
            <a:spLocks noGrp="1"/>
          </p:cNvSpPr>
          <p:nvPr>
            <p:ph idx="1"/>
          </p:nvPr>
        </p:nvSpPr>
        <p:spPr>
          <a:xfrm>
            <a:off x="612645" y="2264172"/>
            <a:ext cx="10653579" cy="4593828"/>
          </a:xfrm>
        </p:spPr>
        <p:txBody>
          <a:bodyPr/>
          <a:lstStyle/>
          <a:p>
            <a:r>
              <a:rPr lang="it-IT" dirty="0">
                <a:solidFill>
                  <a:srgbClr val="30465B"/>
                </a:solidFill>
                <a:latin typeface="Aptos ExtraBold" panose="020B0004020202020204" pitchFamily="34" charset="0"/>
              </a:rPr>
              <a:t>Anello LED WS2812</a:t>
            </a:r>
            <a:r>
              <a:rPr lang="it-IT" dirty="0">
                <a:solidFill>
                  <a:srgbClr val="30465B"/>
                </a:solidFill>
                <a:latin typeface="Aptos SemiBold" panose="020B0004020202020204" pitchFamily="34" charset="0"/>
              </a:rPr>
              <a:t>. È un anello circolare composto da 12 LED RGB indirizzabili individualmente. Ogni LED contiene tre diodi (rosso, verde, blu) controllabili in intensità per generare milioni di colori. È alimentato a 5V e il pin di ingresso deve essere alimentato allo stesso modo.</a:t>
            </a:r>
          </a:p>
          <a:p>
            <a:r>
              <a:rPr lang="it-IT" dirty="0" err="1">
                <a:solidFill>
                  <a:srgbClr val="30465B"/>
                </a:solidFill>
                <a:latin typeface="Aptos ExtraBold" panose="020B0004020202020204" pitchFamily="34" charset="0"/>
              </a:rPr>
              <a:t>Shifter</a:t>
            </a:r>
            <a:r>
              <a:rPr lang="it-IT" dirty="0">
                <a:solidFill>
                  <a:srgbClr val="30465B"/>
                </a:solidFill>
                <a:latin typeface="Aptos ExtraBold" panose="020B0004020202020204" pitchFamily="34" charset="0"/>
              </a:rPr>
              <a:t> Logico 4CH BSS138</a:t>
            </a:r>
            <a:r>
              <a:rPr lang="it-IT" dirty="0">
                <a:solidFill>
                  <a:srgbClr val="30465B"/>
                </a:solidFill>
                <a:latin typeface="Aptos SemiBold" panose="020B0004020202020204" pitchFamily="34" charset="0"/>
              </a:rPr>
              <a:t>. È un circuito elettronico che consente di convertire segnali logici tra due tensioni diverse, nel nostro caso utilizzato per convertire la tensione del pin di ingresso all’anello LED da 3.3V a 5V.</a:t>
            </a:r>
          </a:p>
        </p:txBody>
      </p:sp>
      <p:sp>
        <p:nvSpPr>
          <p:cNvPr id="6" name="Titolo 1">
            <a:extLst>
              <a:ext uri="{FF2B5EF4-FFF2-40B4-BE49-F238E27FC236}">
                <a16:creationId xmlns:a16="http://schemas.microsoft.com/office/drawing/2014/main" id="{67A1792E-8E81-A32C-5B84-1B5017E1DC04}"/>
              </a:ext>
            </a:extLst>
          </p:cNvPr>
          <p:cNvSpPr txBox="1">
            <a:spLocks/>
          </p:cNvSpPr>
          <p:nvPr/>
        </p:nvSpPr>
        <p:spPr>
          <a:xfrm>
            <a:off x="593803" y="678008"/>
            <a:ext cx="10691265" cy="13075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it-IT" b="1" dirty="0">
                <a:solidFill>
                  <a:srgbClr val="4E6475"/>
                </a:solidFill>
                <a:latin typeface="Bahnschrift" panose="020B0502040204020203" pitchFamily="34" charset="0"/>
              </a:rPr>
              <a:t>Panoramica dei componenti </a:t>
            </a:r>
            <a:r>
              <a:rPr lang="it-IT" sz="3600" b="1" cap="none" dirty="0">
                <a:solidFill>
                  <a:srgbClr val="4E6475"/>
                </a:solidFill>
                <a:latin typeface="Aptos SemiBold" panose="020B0004020202020204" pitchFamily="34" charset="0"/>
              </a:rPr>
              <a:t>(in dettaglio)</a:t>
            </a:r>
            <a:endParaRPr lang="it-IT" b="1" dirty="0">
              <a:solidFill>
                <a:srgbClr val="4E6475"/>
              </a:solidFill>
              <a:latin typeface="Aptos SemiBold" panose="020B0004020202020204" pitchFamily="34" charset="0"/>
            </a:endParaRPr>
          </a:p>
        </p:txBody>
      </p:sp>
    </p:spTree>
    <p:extLst>
      <p:ext uri="{BB962C8B-B14F-4D97-AF65-F5344CB8AC3E}">
        <p14:creationId xmlns:p14="http://schemas.microsoft.com/office/powerpoint/2010/main" val="99030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12E1E67-9C0D-8B85-1BDF-7E444FF65949}"/>
              </a:ext>
            </a:extLst>
          </p:cNvPr>
          <p:cNvSpPr>
            <a:spLocks noGrp="1"/>
          </p:cNvSpPr>
          <p:nvPr>
            <p:ph type="title"/>
          </p:nvPr>
        </p:nvSpPr>
        <p:spPr>
          <a:xfrm>
            <a:off x="600651" y="377950"/>
            <a:ext cx="4905414" cy="2697088"/>
          </a:xfrm>
        </p:spPr>
        <p:txBody>
          <a:bodyPr anchor="b">
            <a:normAutofit/>
          </a:bodyPr>
          <a:lstStyle/>
          <a:p>
            <a:r>
              <a:rPr lang="it-IT" sz="4000" dirty="0">
                <a:solidFill>
                  <a:srgbClr val="4E6475"/>
                </a:solidFill>
                <a:latin typeface="Bahnschrift" panose="020B0502040204020203" pitchFamily="34" charset="0"/>
              </a:rPr>
              <a:t>PINOUT DEL SISTEMA e CONFIGURAZIONE BOARD</a:t>
            </a:r>
          </a:p>
        </p:txBody>
      </p:sp>
      <p:pic>
        <p:nvPicPr>
          <p:cNvPr id="5" name="Segnaposto contenuto 4" descr="Immagine che contiene circuito, Ingegneria elettronica, Componente elettrico, Componente di circuito passivo&#10;&#10;Il contenuto generato dall'IA potrebbe non essere corretto.">
            <a:extLst>
              <a:ext uri="{FF2B5EF4-FFF2-40B4-BE49-F238E27FC236}">
                <a16:creationId xmlns:a16="http://schemas.microsoft.com/office/drawing/2014/main" id="{E03A83B8-A407-55AE-CE63-36A6814F0D29}"/>
              </a:ext>
            </a:extLst>
          </p:cNvPr>
          <p:cNvPicPr>
            <a:picLocks noChangeAspect="1"/>
          </p:cNvPicPr>
          <p:nvPr/>
        </p:nvPicPr>
        <p:blipFill>
          <a:blip r:embed="rId2">
            <a:extLst>
              <a:ext uri="{28A0092B-C50C-407E-A947-70E740481C1C}">
                <a14:useLocalDpi xmlns:a14="http://schemas.microsoft.com/office/drawing/2010/main" val="0"/>
              </a:ext>
            </a:extLst>
          </a:blip>
          <a:srcRect r="340"/>
          <a:stretch>
            <a:fillRect/>
          </a:stretch>
        </p:blipFill>
        <p:spPr>
          <a:xfrm>
            <a:off x="5818632" y="10"/>
            <a:ext cx="6373368" cy="6857990"/>
          </a:xfrm>
          <a:prstGeom prst="rect">
            <a:avLst/>
          </a:prstGeom>
        </p:spPr>
      </p:pic>
      <p:pic>
        <p:nvPicPr>
          <p:cNvPr id="3" name="Segnaposto contenuto 4" descr="Immagine che contiene testo, schermata, Carattere, numero&#10;&#10;Il contenuto generato dall'IA potrebbe non essere corretto.">
            <a:extLst>
              <a:ext uri="{FF2B5EF4-FFF2-40B4-BE49-F238E27FC236}">
                <a16:creationId xmlns:a16="http://schemas.microsoft.com/office/drawing/2014/main" id="{D6E930EC-EFCB-4405-D798-52C83485D0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1287" y="3075038"/>
            <a:ext cx="4056059" cy="3523302"/>
          </a:xfrm>
        </p:spPr>
      </p:pic>
    </p:spTree>
    <p:extLst>
      <p:ext uri="{BB962C8B-B14F-4D97-AF65-F5344CB8AC3E}">
        <p14:creationId xmlns:p14="http://schemas.microsoft.com/office/powerpoint/2010/main" val="2279329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3A1A8885-FB5C-27F2-ED2D-68114A3847B2}"/>
              </a:ext>
            </a:extLst>
          </p:cNvPr>
          <p:cNvPicPr>
            <a:picLocks noGrp="1" noChangeAspect="1"/>
          </p:cNvPicPr>
          <p:nvPr>
            <p:ph idx="1"/>
          </p:nvPr>
        </p:nvPicPr>
        <p:blipFill>
          <a:blip r:embed="rId2"/>
          <a:srcRect l="334" t="659" r="1609" b="-16"/>
          <a:stretch>
            <a:fillRect/>
          </a:stretch>
        </p:blipFill>
        <p:spPr>
          <a:xfrm>
            <a:off x="4633925" y="1429352"/>
            <a:ext cx="7545943" cy="5428648"/>
          </a:xfrm>
          <a:prstGeom prst="rect">
            <a:avLst/>
          </a:prstGeom>
        </p:spPr>
      </p:pic>
      <p:sp>
        <p:nvSpPr>
          <p:cNvPr id="6" name="CasellaDiTesto 5">
            <a:extLst>
              <a:ext uri="{FF2B5EF4-FFF2-40B4-BE49-F238E27FC236}">
                <a16:creationId xmlns:a16="http://schemas.microsoft.com/office/drawing/2014/main" id="{BB034FC9-9EAA-EE55-86A0-84BAD374C881}"/>
              </a:ext>
            </a:extLst>
          </p:cNvPr>
          <p:cNvSpPr txBox="1"/>
          <p:nvPr/>
        </p:nvSpPr>
        <p:spPr>
          <a:xfrm>
            <a:off x="290450" y="1429352"/>
            <a:ext cx="4507691" cy="5632311"/>
          </a:xfrm>
          <a:prstGeom prst="rect">
            <a:avLst/>
          </a:prstGeom>
          <a:noFill/>
        </p:spPr>
        <p:txBody>
          <a:bodyPr wrap="square" rtlCol="0">
            <a:spAutoFit/>
          </a:bodyPr>
          <a:lstStyle/>
          <a:p>
            <a:pPr fontAlgn="base"/>
            <a:r>
              <a:rPr lang="it-IT" dirty="0">
                <a:solidFill>
                  <a:srgbClr val="30465B"/>
                </a:solidFill>
                <a:latin typeface="Aptos SemiBold" panose="020B0004020202020204" pitchFamily="34" charset="0"/>
              </a:rPr>
              <a:t>I LED WS2812 richiedono una tempistica molto precisa per distinguere i bit 0 e 1, al livello dei nanosecondi. Per ottenere questo, usiamo un segnale PWM generato da un timer hardware (TIM1), che è alimentato dal clock di sistema.</a:t>
            </a:r>
          </a:p>
          <a:p>
            <a:pPr fontAlgn="base"/>
            <a:r>
              <a:rPr lang="it-IT" dirty="0">
                <a:solidFill>
                  <a:srgbClr val="30465B"/>
                </a:solidFill>
                <a:latin typeface="Aptos SemiBold" panose="020B0004020202020204" pitchFamily="34" charset="0"/>
              </a:rPr>
              <a:t>La frequenza PWM deve corrispondere al timing dei WS2812: Circa 800 kHz, cioè 1.25 µs per bit.</a:t>
            </a:r>
          </a:p>
          <a:p>
            <a:r>
              <a:rPr lang="it-IT" dirty="0">
                <a:solidFill>
                  <a:srgbClr val="30465B"/>
                </a:solidFill>
                <a:latin typeface="Aptos SemiBold" panose="020B0004020202020204" pitchFamily="34" charset="0"/>
              </a:rPr>
              <a:t>Il clock di sistema (HCLK) è impostato ad una frequenza sufficientemente alta per avere buona risoluzione nei tick del timer. Il </a:t>
            </a:r>
            <a:r>
              <a:rPr lang="it-IT" dirty="0" err="1">
                <a:solidFill>
                  <a:srgbClr val="30465B"/>
                </a:solidFill>
                <a:latin typeface="Aptos SemiBold" panose="020B0004020202020204" pitchFamily="34" charset="0"/>
              </a:rPr>
              <a:t>prescaler</a:t>
            </a:r>
            <a:r>
              <a:rPr lang="it-IT" dirty="0">
                <a:solidFill>
                  <a:srgbClr val="30465B"/>
                </a:solidFill>
                <a:latin typeface="Aptos SemiBold" panose="020B0004020202020204" pitchFamily="34" charset="0"/>
              </a:rPr>
              <a:t> del TIM1 è a 0, quindi il timer lavora alla stessa velocità del clock. </a:t>
            </a:r>
          </a:p>
          <a:p>
            <a:r>
              <a:rPr lang="it-IT" dirty="0">
                <a:solidFill>
                  <a:srgbClr val="30465B"/>
                </a:solidFill>
                <a:latin typeface="Aptos SemiBold" panose="020B0004020202020204" pitchFamily="34" charset="0"/>
              </a:rPr>
              <a:t>Il valore ARR (Auto </a:t>
            </a:r>
            <a:r>
              <a:rPr lang="it-IT" dirty="0" err="1">
                <a:solidFill>
                  <a:srgbClr val="30465B"/>
                </a:solidFill>
                <a:latin typeface="Aptos SemiBold" panose="020B0004020202020204" pitchFamily="34" charset="0"/>
              </a:rPr>
              <a:t>Reload</a:t>
            </a:r>
            <a:r>
              <a:rPr lang="it-IT" dirty="0">
                <a:solidFill>
                  <a:srgbClr val="30465B"/>
                </a:solidFill>
                <a:latin typeface="Aptos SemiBold" panose="020B0004020202020204" pitchFamily="34" charset="0"/>
              </a:rPr>
              <a:t> </a:t>
            </a:r>
            <a:r>
              <a:rPr lang="it-IT" dirty="0" err="1">
                <a:solidFill>
                  <a:srgbClr val="30465B"/>
                </a:solidFill>
                <a:latin typeface="Aptos SemiBold" panose="020B0004020202020204" pitchFamily="34" charset="0"/>
              </a:rPr>
              <a:t>Register</a:t>
            </a:r>
            <a:r>
              <a:rPr lang="it-IT" dirty="0">
                <a:solidFill>
                  <a:srgbClr val="30465B"/>
                </a:solidFill>
                <a:latin typeface="Aptos SemiBold" panose="020B0004020202020204" pitchFamily="34" charset="0"/>
              </a:rPr>
              <a:t>) è calcolato per ottenere un periodo di 1.25 µs a 64 MHz, il che  significa che </a:t>
            </a:r>
          </a:p>
          <a:p>
            <a:r>
              <a:rPr lang="it-IT" dirty="0">
                <a:solidFill>
                  <a:srgbClr val="30465B"/>
                </a:solidFill>
                <a:latin typeface="Aptos SemiBold" panose="020B0004020202020204" pitchFamily="34" charset="0"/>
              </a:rPr>
              <a:t>ARR = 79.</a:t>
            </a:r>
          </a:p>
          <a:p>
            <a:endParaRPr lang="it-IT" dirty="0">
              <a:solidFill>
                <a:srgbClr val="30465B"/>
              </a:solidFill>
              <a:latin typeface="Aptos SemiBold" panose="020B0004020202020204" pitchFamily="34" charset="0"/>
            </a:endParaRPr>
          </a:p>
          <a:p>
            <a:endParaRPr lang="it-IT" dirty="0">
              <a:solidFill>
                <a:srgbClr val="30465B"/>
              </a:solidFill>
              <a:latin typeface="Aptos SemiBold" panose="020B0004020202020204" pitchFamily="34" charset="0"/>
            </a:endParaRPr>
          </a:p>
        </p:txBody>
      </p:sp>
      <p:sp>
        <p:nvSpPr>
          <p:cNvPr id="7" name="Titolo 1">
            <a:extLst>
              <a:ext uri="{FF2B5EF4-FFF2-40B4-BE49-F238E27FC236}">
                <a16:creationId xmlns:a16="http://schemas.microsoft.com/office/drawing/2014/main" id="{C004A248-39B5-6E18-7F04-966F5660DAD2}"/>
              </a:ext>
            </a:extLst>
          </p:cNvPr>
          <p:cNvSpPr txBox="1">
            <a:spLocks noGrp="1"/>
          </p:cNvSpPr>
          <p:nvPr>
            <p:ph type="title"/>
          </p:nvPr>
        </p:nvSpPr>
        <p:spPr>
          <a:xfrm>
            <a:off x="612775" y="549275"/>
            <a:ext cx="10653713" cy="113188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it-IT" b="1" dirty="0">
                <a:solidFill>
                  <a:srgbClr val="4E6475"/>
                </a:solidFill>
                <a:latin typeface="Bahnschrift" panose="020B0502040204020203" pitchFamily="34" charset="0"/>
              </a:rPr>
              <a:t>CONFIGURAZIONE CLOCK</a:t>
            </a:r>
          </a:p>
        </p:txBody>
      </p:sp>
    </p:spTree>
    <p:extLst>
      <p:ext uri="{BB962C8B-B14F-4D97-AF65-F5344CB8AC3E}">
        <p14:creationId xmlns:p14="http://schemas.microsoft.com/office/powerpoint/2010/main" val="126130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7F05AE63-6E9E-6AC0-17F9-04D68D9DC6C3}"/>
              </a:ext>
            </a:extLst>
          </p:cNvPr>
          <p:cNvSpPr>
            <a:spLocks noGrp="1"/>
          </p:cNvSpPr>
          <p:nvPr>
            <p:ph idx="1"/>
          </p:nvPr>
        </p:nvSpPr>
        <p:spPr/>
        <p:txBody>
          <a:bodyPr/>
          <a:lstStyle/>
          <a:p>
            <a:endParaRPr lang="it-IT"/>
          </a:p>
        </p:txBody>
      </p:sp>
      <p:pic>
        <p:nvPicPr>
          <p:cNvPr id="9" name="Immagine 8">
            <a:extLst>
              <a:ext uri="{FF2B5EF4-FFF2-40B4-BE49-F238E27FC236}">
                <a16:creationId xmlns:a16="http://schemas.microsoft.com/office/drawing/2014/main" id="{1AF7CA5D-CAA0-0D86-C9EE-D23B6A3BCC12}"/>
              </a:ext>
            </a:extLst>
          </p:cNvPr>
          <p:cNvPicPr>
            <a:picLocks noChangeAspect="1"/>
          </p:cNvPicPr>
          <p:nvPr/>
        </p:nvPicPr>
        <p:blipFill>
          <a:blip r:embed="rId2"/>
          <a:stretch>
            <a:fillRect/>
          </a:stretch>
        </p:blipFill>
        <p:spPr>
          <a:xfrm>
            <a:off x="0" y="1480110"/>
            <a:ext cx="12192000" cy="4829250"/>
          </a:xfrm>
          <a:prstGeom prst="rect">
            <a:avLst/>
          </a:prstGeom>
        </p:spPr>
      </p:pic>
      <p:sp>
        <p:nvSpPr>
          <p:cNvPr id="3" name="Titolo 1">
            <a:extLst>
              <a:ext uri="{FF2B5EF4-FFF2-40B4-BE49-F238E27FC236}">
                <a16:creationId xmlns:a16="http://schemas.microsoft.com/office/drawing/2014/main" id="{E4C71E05-0D71-571A-4F0E-B27146517271}"/>
              </a:ext>
            </a:extLst>
          </p:cNvPr>
          <p:cNvSpPr txBox="1">
            <a:spLocks/>
          </p:cNvSpPr>
          <p:nvPr/>
        </p:nvSpPr>
        <p:spPr>
          <a:xfrm>
            <a:off x="445627" y="465933"/>
            <a:ext cx="10653713" cy="113188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cap="all" spc="30" baseline="0">
                <a:solidFill>
                  <a:schemeClr val="tx1"/>
                </a:solidFill>
                <a:latin typeface="+mj-lt"/>
                <a:ea typeface="+mj-ea"/>
                <a:cs typeface="+mj-cs"/>
              </a:defRPr>
            </a:lvl1pPr>
          </a:lstStyle>
          <a:p>
            <a:r>
              <a:rPr lang="it-IT" dirty="0">
                <a:solidFill>
                  <a:srgbClr val="4E6475"/>
                </a:solidFill>
                <a:latin typeface="Bahnschrift" panose="020B0502040204020203" pitchFamily="34" charset="0"/>
              </a:rPr>
              <a:t>CODICE ANELLO LED WS2812</a:t>
            </a:r>
          </a:p>
        </p:txBody>
      </p:sp>
    </p:spTree>
    <p:extLst>
      <p:ext uri="{BB962C8B-B14F-4D97-AF65-F5344CB8AC3E}">
        <p14:creationId xmlns:p14="http://schemas.microsoft.com/office/powerpoint/2010/main" val="238718142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2B476F9F3FCE418DEA2CD550DD36A5" ma:contentTypeVersion="12" ma:contentTypeDescription="Create a new document." ma:contentTypeScope="" ma:versionID="5752d3246d07978a25b137eb68b32460">
  <xsd:schema xmlns:xsd="http://www.w3.org/2001/XMLSchema" xmlns:xs="http://www.w3.org/2001/XMLSchema" xmlns:p="http://schemas.microsoft.com/office/2006/metadata/properties" xmlns:ns3="e4ea8ca7-2a22-400a-a5ca-c3d5b8483985" xmlns:ns4="23e585a3-b6b1-4c57-812a-728aac619ac8" targetNamespace="http://schemas.microsoft.com/office/2006/metadata/properties" ma:root="true" ma:fieldsID="c701619ffbd17b182cbed832bb081268" ns3:_="" ns4:_="">
    <xsd:import namespace="e4ea8ca7-2a22-400a-a5ca-c3d5b8483985"/>
    <xsd:import namespace="23e585a3-b6b1-4c57-812a-728aac619ac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a8ca7-2a22-400a-a5ca-c3d5b84839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e585a3-b6b1-4c57-812a-728aac619ac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AAC36A-F897-4579-98AB-944BC0A48B8A}">
  <ds:schemaRefs>
    <ds:schemaRef ds:uri="http://schemas.microsoft.com/office/2006/metadata/properties"/>
    <ds:schemaRef ds:uri="http://schemas.microsoft.com/office/2006/documentManagement/types"/>
    <ds:schemaRef ds:uri="23e585a3-b6b1-4c57-812a-728aac619ac8"/>
    <ds:schemaRef ds:uri="http://purl.org/dc/dcmitype/"/>
    <ds:schemaRef ds:uri="http://schemas.openxmlformats.org/package/2006/metadata/core-properties"/>
    <ds:schemaRef ds:uri="e4ea8ca7-2a22-400a-a5ca-c3d5b8483985"/>
    <ds:schemaRef ds:uri="http://www.w3.org/XML/1998/namespace"/>
    <ds:schemaRef ds:uri="http://purl.org/dc/term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A5DDCBD6-0348-4205-86EC-74E186A09A7D}">
  <ds:schemaRefs>
    <ds:schemaRef ds:uri="http://schemas.microsoft.com/sharepoint/v3/contenttype/forms"/>
  </ds:schemaRefs>
</ds:datastoreItem>
</file>

<file path=customXml/itemProps3.xml><?xml version="1.0" encoding="utf-8"?>
<ds:datastoreItem xmlns:ds="http://schemas.openxmlformats.org/officeDocument/2006/customXml" ds:itemID="{FF3241C2-9CFF-42BB-A431-F38151E470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a8ca7-2a22-400a-a5ca-c3d5b8483985"/>
    <ds:schemaRef ds:uri="23e585a3-b6b1-4c57-812a-728aac619a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Nightlight</Template>
  <TotalTime>175</TotalTime>
  <Words>1269</Words>
  <Application>Microsoft Office PowerPoint</Application>
  <PresentationFormat>Widescreen</PresentationFormat>
  <Paragraphs>53</Paragraphs>
  <Slides>17</Slides>
  <Notes>0</Notes>
  <HiddenSlides>0</HiddenSlides>
  <MMClips>4</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17</vt:i4>
      </vt:variant>
    </vt:vector>
  </HeadingPairs>
  <TitlesOfParts>
    <vt:vector size="28" baseType="lpstr">
      <vt:lpstr>Aptos ExtraBold</vt:lpstr>
      <vt:lpstr>Aptos SemiBold</vt:lpstr>
      <vt:lpstr>Arial</vt:lpstr>
      <vt:lpstr>Bahnschrift</vt:lpstr>
      <vt:lpstr>Calisto MT</vt:lpstr>
      <vt:lpstr>Cambria Math</vt:lpstr>
      <vt:lpstr>Cascadia Mono</vt:lpstr>
      <vt:lpstr>Neue Haas Grotesk Text Pro</vt:lpstr>
      <vt:lpstr>Univers Condensed</vt:lpstr>
      <vt:lpstr>ChronicleVTI</vt:lpstr>
      <vt:lpstr>VanillaVTI</vt:lpstr>
      <vt:lpstr>nIGHTLIGHT</vt:lpstr>
      <vt:lpstr>Descrizione funzionale</vt:lpstr>
      <vt:lpstr>Presentazione standard di PowerPoint</vt:lpstr>
      <vt:lpstr>Presentazione standard di PowerPoint</vt:lpstr>
      <vt:lpstr>Presentazione standard di PowerPoint</vt:lpstr>
      <vt:lpstr>Presentazione standard di PowerPoint</vt:lpstr>
      <vt:lpstr>PINOUT DEL SISTEMA e CONFIGURAZIONE BOARD</vt:lpstr>
      <vt:lpstr>CONFIGURAZIONE CLOCK</vt:lpstr>
      <vt:lpstr>Presentazione standard di PowerPoint</vt:lpstr>
      <vt:lpstr>Presentazione standard di PowerPoint</vt:lpstr>
      <vt:lpstr>Presentazione standard di PowerPoint</vt:lpstr>
      <vt:lpstr>Presentazione standard di PowerPoint</vt:lpstr>
      <vt:lpstr>CODICE MAIN</vt:lpstr>
      <vt:lpstr>CODICE MAIN</vt:lpstr>
      <vt:lpstr>Video dimostrativo – caso soleggiato</vt:lpstr>
      <vt:lpstr>Video dimostrativo – caso penombra</vt:lpstr>
      <vt:lpstr>Video dimostrativo – caso buio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LEONARDO FERRARA</dc:creator>
  <cp:lastModifiedBy>Letizia Arena</cp:lastModifiedBy>
  <cp:revision>4</cp:revision>
  <dcterms:created xsi:type="dcterms:W3CDTF">2025-07-25T15:24:43Z</dcterms:created>
  <dcterms:modified xsi:type="dcterms:W3CDTF">2025-07-25T18:24:13Z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2025-07-25T15:24:43Z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353bfe9a-a439-4c28-b161-2fa58805aa48</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y fmtid="{D5CDD505-2E9C-101B-9397-08002B2CF9AE}" pid="10" name="ContentTypeId">
    <vt:lpwstr>0x010100BD2B476F9F3FCE418DEA2CD550DD36A5</vt:lpwstr>
  </property>
</Properties>
</file>